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94" r:id="rId3"/>
    <p:sldId id="330" r:id="rId4"/>
    <p:sldId id="358" r:id="rId5"/>
    <p:sldId id="350" r:id="rId6"/>
    <p:sldId id="342" r:id="rId7"/>
    <p:sldId id="351" r:id="rId8"/>
    <p:sldId id="352" r:id="rId9"/>
    <p:sldId id="359" r:id="rId10"/>
    <p:sldId id="379" r:id="rId11"/>
    <p:sldId id="397" r:id="rId12"/>
    <p:sldId id="401" r:id="rId13"/>
    <p:sldId id="402" r:id="rId14"/>
    <p:sldId id="403" r:id="rId15"/>
    <p:sldId id="400" r:id="rId16"/>
    <p:sldId id="404" r:id="rId17"/>
    <p:sldId id="406" r:id="rId18"/>
    <p:sldId id="407" r:id="rId19"/>
    <p:sldId id="415" r:id="rId20"/>
    <p:sldId id="416" r:id="rId21"/>
    <p:sldId id="417" r:id="rId22"/>
    <p:sldId id="418" r:id="rId23"/>
    <p:sldId id="414" r:id="rId24"/>
    <p:sldId id="408" r:id="rId25"/>
    <p:sldId id="410" r:id="rId26"/>
    <p:sldId id="437" r:id="rId27"/>
    <p:sldId id="419" r:id="rId28"/>
    <p:sldId id="421" r:id="rId29"/>
    <p:sldId id="439" r:id="rId30"/>
    <p:sldId id="440" r:id="rId31"/>
    <p:sldId id="441" r:id="rId32"/>
    <p:sldId id="422" r:id="rId33"/>
    <p:sldId id="426" r:id="rId34"/>
    <p:sldId id="427" r:id="rId35"/>
    <p:sldId id="442" r:id="rId36"/>
    <p:sldId id="430" r:id="rId37"/>
    <p:sldId id="431" r:id="rId38"/>
    <p:sldId id="432" r:id="rId39"/>
    <p:sldId id="433" r:id="rId40"/>
    <p:sldId id="434" r:id="rId41"/>
    <p:sldId id="443" r:id="rId42"/>
    <p:sldId id="369" r:id="rId43"/>
    <p:sldId id="435" r:id="rId44"/>
    <p:sldId id="444" r:id="rId45"/>
    <p:sldId id="445" r:id="rId46"/>
    <p:sldId id="370" r:id="rId47"/>
    <p:sldId id="384" r:id="rId48"/>
    <p:sldId id="446" r:id="rId49"/>
    <p:sldId id="447" r:id="rId50"/>
    <p:sldId id="367" r:id="rId51"/>
    <p:sldId id="377" r:id="rId52"/>
    <p:sldId id="37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8"/>
    <p:restoredTop sz="94652"/>
  </p:normalViewPr>
  <p:slideViewPr>
    <p:cSldViewPr snapToGrid="0" snapToObjects="1">
      <p:cViewPr>
        <p:scale>
          <a:sx n="97" d="100"/>
          <a:sy n="97" d="100"/>
        </p:scale>
        <p:origin x="4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663F-4AFC-C84D-AA0C-0DC36BB28254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66DEA-FD0A-7E40-B601-285E4A5E6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3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2A37-3F6F-E94E-81FA-CCB90152B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68527-CDE2-2240-921F-EECB997E6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88956-393D-5643-9F6E-13F5D3FC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958AB-1920-924D-A584-E00C950C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A97E2-0111-624A-82F1-14955905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2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8FA9-040C-A342-B822-A6F2D28B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8C36E-AE79-C141-B4E4-7BFA0B1E6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7976C-6CEB-6040-BE00-8E4DE05F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49437-9E21-8345-9C26-8D2C9B25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D56C-F82A-5F48-AF27-563C118C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18060-7278-FC44-8EBE-89154EC4B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4F44F-56E9-D149-8EDE-F6F1A4DBF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86795-49C6-0E4B-92ED-55D2DCF1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C8234-413D-134A-A15B-377A410A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C3289-1FB7-ED41-A01B-D28553A6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5D06-62C2-AA41-8B68-D4B423D0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4058-70FB-D84D-B831-81152040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2E2D-FBB3-AE4F-AC97-046F80847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2312B-4F11-6140-9566-CFC34A05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53DAE-3624-4440-AA5D-2422E80A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8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B008-F1C2-8C49-99D7-BAD3F938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01819-C24F-D744-865F-BF7DFDE76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8B06F-C546-8549-ABEC-7B0ECC6E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5D24D-00D0-354C-BBE9-29F43580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A4C15-88FF-6B49-8650-E4EC3C8B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6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E978-DAC0-7948-9D16-3D4512B5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F786-E323-E34D-B4F7-68911705A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26FE9-8304-6B43-89D1-B49C0D39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17AE7-B3AC-5849-815D-A9CFD6E3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9C4D5-B46F-794A-B704-A87AC4E7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814D4-019F-7C4E-B0DB-A9E5C619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0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66A-E881-3643-9C77-0D07CA6C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FDE15-04D2-E444-94CD-D3C0FFCA6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6A73C-EBC2-D649-9165-84C802E91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04754-E965-8149-BD49-1CEEF0157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727B0-E51F-F24A-8C86-ACA6E4A0F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28410-47D5-564C-9983-DEECBBEE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B197E-900A-614E-A3DD-1E43AAD0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5F9415-A541-D645-9311-600B3665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9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E730-5CF0-BB46-A6E7-39574C44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D7BF1-85D0-8849-B3D3-AFC42028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877AB-02B4-584C-BF00-29D3DF9B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13381-377B-404A-9FB1-82F3BF50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4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9E431-EB02-1B49-AFF4-A20C91E1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8BEDF-E47A-F44E-88D0-FC21DC0F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C9116-CED8-0745-959B-AB7DC172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AE99-76FC-7147-92D3-F19FA189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FBCE-F7F5-E94A-9FE5-C2F493054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5953A-BCF2-0841-93A2-BD4BA882D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53B04-9FE6-334D-ACAD-EAFF9F95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4EE1C-B598-634E-8CD9-6F85E9C7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59B7C-E657-814A-B2B9-2D148B93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5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BC5C-1028-324F-9D1B-6A9FF04B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988492-DEDC-BE4C-B32B-FA7B04FB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A2816-1A4F-B841-B464-3715F6E8E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3CB95-97BC-B047-B3F1-1BAE92E7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86F0-203E-B840-A79A-18083E319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4D7A8-3033-B043-9307-EE701AB4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2F06B7-25E3-954F-B4A8-99615404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618D2-73EA-6945-801C-FF9521C0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787B7-A9B5-7042-94D6-8EB3283C7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644D-ADEC-7341-A31F-553BD8EAA052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54A49-3508-0E40-8C47-63AF92736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8E67-812A-2443-BF84-2E9AB299A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948BC-CF45-2D4F-A48F-B5B98E206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8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DC83-7968-374C-9E5C-DA9496ADE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F5022-0E14-6742-8B5A-7298B3FEC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2018</a:t>
            </a:r>
          </a:p>
        </p:txBody>
      </p:sp>
    </p:spTree>
    <p:extLst>
      <p:ext uri="{BB962C8B-B14F-4D97-AF65-F5344CB8AC3E}">
        <p14:creationId xmlns:p14="http://schemas.microsoft.com/office/powerpoint/2010/main" val="1304205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101D-1F16-3A4D-923B-9AD8E492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Recurrent Neural Networks (RNNs)?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C71E-457A-F244-BE5A-4186D73E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34" y="2522391"/>
            <a:ext cx="3340466" cy="39053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35E5F4-4BC6-C143-B3AF-C1E52679FE51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4DA5E7-418A-DC4E-BABB-A5E740E9AD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991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e.g., series of words using traditional feedforward network</a:t>
            </a:r>
          </a:p>
          <a:p>
            <a:pPr lvl="1"/>
            <a:r>
              <a:rPr lang="en-US" dirty="0"/>
              <a:t>Problem: weights of each layer learned </a:t>
            </a:r>
            <a:r>
              <a:rPr lang="en-US" b="1" dirty="0"/>
              <a:t>independently</a:t>
            </a:r>
            <a:r>
              <a:rPr lang="en-US" dirty="0"/>
              <a:t> so no memory of past</a:t>
            </a:r>
          </a:p>
          <a:p>
            <a:pPr lvl="1"/>
            <a:r>
              <a:rPr lang="en-US" dirty="0"/>
              <a:t>Problem: many model parameters!!</a:t>
            </a:r>
          </a:p>
        </p:txBody>
      </p:sp>
    </p:spTree>
    <p:extLst>
      <p:ext uri="{BB962C8B-B14F-4D97-AF65-F5344CB8AC3E}">
        <p14:creationId xmlns:p14="http://schemas.microsoft.com/office/powerpoint/2010/main" val="24160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101D-1F16-3A4D-923B-9AD8E492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Recurrent Neural Networks (RNNs)?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C71E-457A-F244-BE5A-4186D73E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34" y="2522391"/>
            <a:ext cx="3340466" cy="39053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35E5F4-4BC6-C143-B3AF-C1E52679FE51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4DA5E7-418A-DC4E-BABB-A5E740E9AD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idea: use hidden state to capture information about the past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98D67-02D9-374A-9DA8-5E3DBFE8D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3" b="12654"/>
          <a:stretch/>
        </p:blipFill>
        <p:spPr>
          <a:xfrm>
            <a:off x="8922775" y="2742323"/>
            <a:ext cx="2277101" cy="3465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055999-666E-E341-B91F-D7C0A3E37C74}"/>
              </a:ext>
            </a:extLst>
          </p:cNvPr>
          <p:cNvSpPr/>
          <p:nvPr/>
        </p:nvSpPr>
        <p:spPr>
          <a:xfrm>
            <a:off x="421902" y="2811998"/>
            <a:ext cx="3552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Feedforward Network</a:t>
            </a:r>
          </a:p>
          <a:p>
            <a:r>
              <a:rPr lang="en-US" sz="2000" dirty="0"/>
              <a:t>Each layer receives input from the previous layer with no loops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42B28-6F70-FA43-97BE-DE03614E757E}"/>
              </a:ext>
            </a:extLst>
          </p:cNvPr>
          <p:cNvSpPr/>
          <p:nvPr/>
        </p:nvSpPr>
        <p:spPr>
          <a:xfrm>
            <a:off x="6096001" y="2811998"/>
            <a:ext cx="282677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Recurrent Network</a:t>
            </a:r>
          </a:p>
          <a:p>
            <a:r>
              <a:rPr lang="en-US" sz="2000" dirty="0"/>
              <a:t>Each layer receives input from the previous layer </a:t>
            </a:r>
            <a:r>
              <a:rPr lang="en-US" sz="2000" dirty="0">
                <a:solidFill>
                  <a:srgbClr val="FF0000"/>
                </a:solidFill>
              </a:rPr>
              <a:t>and the output from the previous time step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88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5BFD0-FA91-5646-805E-82C748591A9D}"/>
              </a:ext>
            </a:extLst>
          </p:cNvPr>
          <p:cNvSpPr/>
          <p:nvPr/>
        </p:nvSpPr>
        <p:spPr>
          <a:xfrm>
            <a:off x="2811048" y="6394386"/>
            <a:ext cx="9372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www.wildml.com</a:t>
            </a:r>
            <a:r>
              <a:rPr lang="en-US" dirty="0"/>
              <a:t>/2015/09/recurrent-neural-networks-tutorial-part-1-introduction-to-rnns/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E54EDD-0F01-6849-AF5D-D32D00C0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5" y="2388464"/>
            <a:ext cx="9572196" cy="3788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D505F0-8B66-BB46-B049-9217FC1885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idea: use hidden state to capture information about the past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676DD-95FC-9945-95BC-857D9C961AF5}"/>
              </a:ext>
            </a:extLst>
          </p:cNvPr>
          <p:cNvSpPr/>
          <p:nvPr/>
        </p:nvSpPr>
        <p:spPr>
          <a:xfrm>
            <a:off x="2811048" y="2669458"/>
            <a:ext cx="7949873" cy="3724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65DDE-A8AA-4545-905D-DFFBA62CA28A}"/>
              </a:ext>
            </a:extLst>
          </p:cNvPr>
          <p:cNvSpPr/>
          <p:nvPr/>
        </p:nvSpPr>
        <p:spPr>
          <a:xfrm>
            <a:off x="1359586" y="3757613"/>
            <a:ext cx="1526487" cy="118586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B29AB-D11A-9C42-B8A1-6B1BE3E544EF}"/>
              </a:ext>
            </a:extLst>
          </p:cNvPr>
          <p:cNvSpPr txBox="1"/>
          <p:nvPr/>
        </p:nvSpPr>
        <p:spPr>
          <a:xfrm>
            <a:off x="4214553" y="6094595"/>
            <a:ext cx="826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Paul </a:t>
            </a:r>
            <a:r>
              <a:rPr lang="en-US" dirty="0" err="1"/>
              <a:t>Werbos</a:t>
            </a:r>
            <a:r>
              <a:rPr lang="en-US" dirty="0"/>
              <a:t>; Backpropagation Through Time: What It Does and How to Do It; 1990</a:t>
            </a:r>
          </a:p>
        </p:txBody>
      </p:sp>
    </p:spTree>
    <p:extLst>
      <p:ext uri="{BB962C8B-B14F-4D97-AF65-F5344CB8AC3E}">
        <p14:creationId xmlns:p14="http://schemas.microsoft.com/office/powerpoint/2010/main" val="1529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1078496" cy="1325563"/>
          </a:xfrm>
        </p:spPr>
        <p:txBody>
          <a:bodyPr/>
          <a:lstStyle/>
          <a:p>
            <a:r>
              <a:rPr lang="en-US" dirty="0"/>
              <a:t>RNN: Time 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5BFD0-FA91-5646-805E-82C748591A9D}"/>
              </a:ext>
            </a:extLst>
          </p:cNvPr>
          <p:cNvSpPr/>
          <p:nvPr/>
        </p:nvSpPr>
        <p:spPr>
          <a:xfrm>
            <a:off x="2811048" y="6394386"/>
            <a:ext cx="9372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www.wildml.com</a:t>
            </a:r>
            <a:r>
              <a:rPr lang="en-US" dirty="0"/>
              <a:t>/2015/09/recurrent-neural-networks-tutorial-part-1-introduction-to-rnns/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E54EDD-0F01-6849-AF5D-D32D00C0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5" y="2388464"/>
            <a:ext cx="9572196" cy="3788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D505F0-8B66-BB46-B049-9217FC1885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idea: use hidden state to capture information about the past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676DD-95FC-9945-95BC-857D9C961AF5}"/>
              </a:ext>
            </a:extLst>
          </p:cNvPr>
          <p:cNvSpPr/>
          <p:nvPr/>
        </p:nvSpPr>
        <p:spPr>
          <a:xfrm>
            <a:off x="6754761" y="2669458"/>
            <a:ext cx="4006160" cy="3724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4D1798-B0F1-864B-9F70-C7D9EB8C646D}"/>
              </a:ext>
            </a:extLst>
          </p:cNvPr>
          <p:cNvSpPr/>
          <p:nvPr/>
        </p:nvSpPr>
        <p:spPr>
          <a:xfrm>
            <a:off x="6341806" y="4350774"/>
            <a:ext cx="2846439" cy="63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B8FAE-17D8-1549-AC46-8C0443F4A368}"/>
              </a:ext>
            </a:extLst>
          </p:cNvPr>
          <p:cNvSpPr/>
          <p:nvPr/>
        </p:nvSpPr>
        <p:spPr>
          <a:xfrm>
            <a:off x="4931703" y="3937855"/>
            <a:ext cx="495703" cy="4757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5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RNN: Time Step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5BFD0-FA91-5646-805E-82C748591A9D}"/>
              </a:ext>
            </a:extLst>
          </p:cNvPr>
          <p:cNvSpPr/>
          <p:nvPr/>
        </p:nvSpPr>
        <p:spPr>
          <a:xfrm>
            <a:off x="2811048" y="6394386"/>
            <a:ext cx="9372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www.wildml.com</a:t>
            </a:r>
            <a:r>
              <a:rPr lang="en-US" dirty="0"/>
              <a:t>/2015/09/recurrent-neural-networks-tutorial-part-1-introduction-to-rnns/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E54EDD-0F01-6849-AF5D-D32D00C0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5" y="2388464"/>
            <a:ext cx="9572196" cy="3788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D505F0-8B66-BB46-B049-9217FC1885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idea: use hidden state to capture information about the past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676DD-95FC-9945-95BC-857D9C961AF5}"/>
              </a:ext>
            </a:extLst>
          </p:cNvPr>
          <p:cNvSpPr/>
          <p:nvPr/>
        </p:nvSpPr>
        <p:spPr>
          <a:xfrm>
            <a:off x="8391831" y="2669458"/>
            <a:ext cx="2369089" cy="3724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4D1798-B0F1-864B-9F70-C7D9EB8C646D}"/>
              </a:ext>
            </a:extLst>
          </p:cNvPr>
          <p:cNvSpPr/>
          <p:nvPr/>
        </p:nvSpPr>
        <p:spPr>
          <a:xfrm>
            <a:off x="7949381" y="4350774"/>
            <a:ext cx="1238864" cy="63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602604-82FC-B741-AA4D-A568E64ADE40}"/>
              </a:ext>
            </a:extLst>
          </p:cNvPr>
          <p:cNvSpPr/>
          <p:nvPr/>
        </p:nvSpPr>
        <p:spPr>
          <a:xfrm>
            <a:off x="4931703" y="3937855"/>
            <a:ext cx="495703" cy="4757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662A1F-2BA2-AC49-AC72-BE7DD1F5BBB2}"/>
              </a:ext>
            </a:extLst>
          </p:cNvPr>
          <p:cNvSpPr/>
          <p:nvPr/>
        </p:nvSpPr>
        <p:spPr>
          <a:xfrm>
            <a:off x="6046840" y="3937856"/>
            <a:ext cx="996582" cy="10205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RNN: Time 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5BFD0-FA91-5646-805E-82C748591A9D}"/>
              </a:ext>
            </a:extLst>
          </p:cNvPr>
          <p:cNvSpPr/>
          <p:nvPr/>
        </p:nvSpPr>
        <p:spPr>
          <a:xfrm>
            <a:off x="2811048" y="6394386"/>
            <a:ext cx="9372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www.wildml.com</a:t>
            </a:r>
            <a:r>
              <a:rPr lang="en-US" dirty="0"/>
              <a:t>/2015/09/recurrent-neural-networks-tutorial-part-1-introduction-to-rnns/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E54EDD-0F01-6849-AF5D-D32D00C0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5" y="2388464"/>
            <a:ext cx="9572196" cy="3788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D505F0-8B66-BB46-B049-9217FC1885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idea: use hidden state to capture information about the past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5BCD3-894C-FF40-BD16-895624EE2FC6}"/>
              </a:ext>
            </a:extLst>
          </p:cNvPr>
          <p:cNvSpPr/>
          <p:nvPr/>
        </p:nvSpPr>
        <p:spPr>
          <a:xfrm>
            <a:off x="4931703" y="3937855"/>
            <a:ext cx="495703" cy="4757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0EF95-6B60-3648-8E38-A8FBB7D72BC5}"/>
              </a:ext>
            </a:extLst>
          </p:cNvPr>
          <p:cNvSpPr/>
          <p:nvPr/>
        </p:nvSpPr>
        <p:spPr>
          <a:xfrm>
            <a:off x="7662856" y="3937855"/>
            <a:ext cx="951053" cy="10205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1A8AF-7926-2441-AACE-A3C7325FFE38}"/>
              </a:ext>
            </a:extLst>
          </p:cNvPr>
          <p:cNvSpPr/>
          <p:nvPr/>
        </p:nvSpPr>
        <p:spPr>
          <a:xfrm>
            <a:off x="9940412" y="2669458"/>
            <a:ext cx="820507" cy="3724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3DA513-B42B-314F-A686-45678C8B1D3D}"/>
              </a:ext>
            </a:extLst>
          </p:cNvPr>
          <p:cNvSpPr/>
          <p:nvPr/>
        </p:nvSpPr>
        <p:spPr>
          <a:xfrm>
            <a:off x="9542200" y="4350774"/>
            <a:ext cx="1238864" cy="63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9B9BC5-8ABA-1442-A8B1-B9F3AD144FB9}"/>
              </a:ext>
            </a:extLst>
          </p:cNvPr>
          <p:cNvSpPr/>
          <p:nvPr/>
        </p:nvSpPr>
        <p:spPr>
          <a:xfrm>
            <a:off x="6046840" y="3937856"/>
            <a:ext cx="996582" cy="10205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26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RNN: And So On…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5BFD0-FA91-5646-805E-82C748591A9D}"/>
              </a:ext>
            </a:extLst>
          </p:cNvPr>
          <p:cNvSpPr/>
          <p:nvPr/>
        </p:nvSpPr>
        <p:spPr>
          <a:xfrm>
            <a:off x="2811048" y="6394386"/>
            <a:ext cx="9372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www.wildml.com</a:t>
            </a:r>
            <a:r>
              <a:rPr lang="en-US" dirty="0"/>
              <a:t>/2015/09/recurrent-neural-networks-tutorial-part-1-introduction-to-rnns/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E54EDD-0F01-6849-AF5D-D32D00C0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5" y="2388464"/>
            <a:ext cx="9572196" cy="3788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D505F0-8B66-BB46-B049-9217FC1885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idea: use hidden state to capture information about the past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9B4E6-9EFE-8042-BD8D-5BF5E61EA6B7}"/>
              </a:ext>
            </a:extLst>
          </p:cNvPr>
          <p:cNvSpPr/>
          <p:nvPr/>
        </p:nvSpPr>
        <p:spPr>
          <a:xfrm>
            <a:off x="10709597" y="3851826"/>
            <a:ext cx="62709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1EE60-5200-6542-B00D-CB549B191E35}"/>
              </a:ext>
            </a:extLst>
          </p:cNvPr>
          <p:cNvSpPr/>
          <p:nvPr/>
        </p:nvSpPr>
        <p:spPr>
          <a:xfrm>
            <a:off x="4931703" y="3937855"/>
            <a:ext cx="495703" cy="4757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DE072E-85C0-1E47-AFF2-DE8CE2EE0362}"/>
              </a:ext>
            </a:extLst>
          </p:cNvPr>
          <p:cNvSpPr/>
          <p:nvPr/>
        </p:nvSpPr>
        <p:spPr>
          <a:xfrm>
            <a:off x="9394723" y="3937856"/>
            <a:ext cx="1985632" cy="102051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EEC51-BF1F-B14B-A8C4-00A894625813}"/>
              </a:ext>
            </a:extLst>
          </p:cNvPr>
          <p:cNvSpPr/>
          <p:nvPr/>
        </p:nvSpPr>
        <p:spPr>
          <a:xfrm>
            <a:off x="7662856" y="3937855"/>
            <a:ext cx="951053" cy="10205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9FE2-EDEA-3E41-B3DD-7797A81EADD8}"/>
              </a:ext>
            </a:extLst>
          </p:cNvPr>
          <p:cNvSpPr/>
          <p:nvPr/>
        </p:nvSpPr>
        <p:spPr>
          <a:xfrm>
            <a:off x="6046840" y="3937856"/>
            <a:ext cx="996582" cy="10205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6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RNN: Model Parameters and Inputs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5BFD0-FA91-5646-805E-82C748591A9D}"/>
              </a:ext>
            </a:extLst>
          </p:cNvPr>
          <p:cNvSpPr/>
          <p:nvPr/>
        </p:nvSpPr>
        <p:spPr>
          <a:xfrm>
            <a:off x="2811048" y="6394386"/>
            <a:ext cx="9372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www.wildml.com</a:t>
            </a:r>
            <a:r>
              <a:rPr lang="en-US" dirty="0"/>
              <a:t>/2015/09/recurrent-neural-networks-tutorial-part-1-introduction-to-rnns/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E54EDD-0F01-6849-AF5D-D32D00C0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5" y="2388464"/>
            <a:ext cx="9572196" cy="3788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D505F0-8B66-BB46-B049-9217FC188565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1063748" cy="6889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layers share the same model parameters (</a:t>
            </a:r>
            <a:r>
              <a:rPr lang="en-US" dirty="0">
                <a:solidFill>
                  <a:srgbClr val="00B050"/>
                </a:solidFill>
              </a:rPr>
              <a:t>U</a:t>
            </a:r>
            <a:r>
              <a:rPr lang="en-US" dirty="0"/>
              <a:t>, </a:t>
            </a:r>
            <a:r>
              <a:rPr lang="en-US" dirty="0">
                <a:solidFill>
                  <a:srgbClr val="0432FF"/>
                </a:solidFill>
              </a:rPr>
              <a:t>V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is </a:t>
            </a:r>
            <a:r>
              <a:rPr lang="en-US" dirty="0">
                <a:solidFill>
                  <a:srgbClr val="7030A0"/>
                </a:solidFill>
              </a:rPr>
              <a:t>different between the layers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9B4E6-9EFE-8042-BD8D-5BF5E61EA6B7}"/>
              </a:ext>
            </a:extLst>
          </p:cNvPr>
          <p:cNvSpPr/>
          <p:nvPr/>
        </p:nvSpPr>
        <p:spPr>
          <a:xfrm>
            <a:off x="10709597" y="3851826"/>
            <a:ext cx="62709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D1C43-AE35-2540-9161-90D130D53E5A}"/>
              </a:ext>
            </a:extLst>
          </p:cNvPr>
          <p:cNvSpPr/>
          <p:nvPr/>
        </p:nvSpPr>
        <p:spPr>
          <a:xfrm>
            <a:off x="5640767" y="3506336"/>
            <a:ext cx="302833" cy="475729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2A02BF-F582-E649-89E5-771D3AD63778}"/>
              </a:ext>
            </a:extLst>
          </p:cNvPr>
          <p:cNvSpPr/>
          <p:nvPr/>
        </p:nvSpPr>
        <p:spPr>
          <a:xfrm>
            <a:off x="6090681" y="4976634"/>
            <a:ext cx="354364" cy="45450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E5CB59-8E64-2846-9A80-92CB2ABEBAF5}"/>
              </a:ext>
            </a:extLst>
          </p:cNvPr>
          <p:cNvSpPr/>
          <p:nvPr/>
        </p:nvSpPr>
        <p:spPr>
          <a:xfrm>
            <a:off x="7685965" y="4976634"/>
            <a:ext cx="354364" cy="45450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C6AAB-4C7E-B741-85AF-76EE3B455FB5}"/>
              </a:ext>
            </a:extLst>
          </p:cNvPr>
          <p:cNvSpPr/>
          <p:nvPr/>
        </p:nvSpPr>
        <p:spPr>
          <a:xfrm>
            <a:off x="9340241" y="4976634"/>
            <a:ext cx="354364" cy="45450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9DA35F-6FCD-DC4F-8AD9-E7A5DAD756DA}"/>
              </a:ext>
            </a:extLst>
          </p:cNvPr>
          <p:cNvSpPr/>
          <p:nvPr/>
        </p:nvSpPr>
        <p:spPr>
          <a:xfrm>
            <a:off x="7331262" y="3525565"/>
            <a:ext cx="302833" cy="475729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07A785-B536-604D-BF55-7CF88BEF9B7D}"/>
              </a:ext>
            </a:extLst>
          </p:cNvPr>
          <p:cNvSpPr/>
          <p:nvPr/>
        </p:nvSpPr>
        <p:spPr>
          <a:xfrm>
            <a:off x="8977513" y="3544794"/>
            <a:ext cx="302833" cy="475729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257370-DB71-784F-AEB5-BAD8AE087248}"/>
              </a:ext>
            </a:extLst>
          </p:cNvPr>
          <p:cNvSpPr/>
          <p:nvPr/>
        </p:nvSpPr>
        <p:spPr>
          <a:xfrm>
            <a:off x="4931703" y="3937855"/>
            <a:ext cx="495703" cy="4757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E5B7CE-CDE3-C542-B2A0-E290ED22A19C}"/>
              </a:ext>
            </a:extLst>
          </p:cNvPr>
          <p:cNvSpPr/>
          <p:nvPr/>
        </p:nvSpPr>
        <p:spPr>
          <a:xfrm>
            <a:off x="6558942" y="4475735"/>
            <a:ext cx="495703" cy="4757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6F72F0-A4EC-5C42-B6BE-3F47D06E531B}"/>
              </a:ext>
            </a:extLst>
          </p:cNvPr>
          <p:cNvSpPr/>
          <p:nvPr/>
        </p:nvSpPr>
        <p:spPr>
          <a:xfrm>
            <a:off x="8114069" y="4475735"/>
            <a:ext cx="495703" cy="4757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36F6F7-304B-864F-B26E-37C0779CC72C}"/>
              </a:ext>
            </a:extLst>
          </p:cNvPr>
          <p:cNvSpPr/>
          <p:nvPr/>
        </p:nvSpPr>
        <p:spPr>
          <a:xfrm>
            <a:off x="9757686" y="4475735"/>
            <a:ext cx="495703" cy="4757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39AB2D-A1DA-8A46-97A2-BD66BA91372C}"/>
              </a:ext>
            </a:extLst>
          </p:cNvPr>
          <p:cNvSpPr/>
          <p:nvPr/>
        </p:nvSpPr>
        <p:spPr>
          <a:xfrm>
            <a:off x="5780706" y="5627626"/>
            <a:ext cx="3991268" cy="45450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52FA3-84F3-9C45-A653-B12804D9208E}"/>
              </a:ext>
            </a:extLst>
          </p:cNvPr>
          <p:cNvSpPr/>
          <p:nvPr/>
        </p:nvSpPr>
        <p:spPr>
          <a:xfrm>
            <a:off x="6014269" y="3936214"/>
            <a:ext cx="3991268" cy="45450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CC58AE-B514-684E-ADA2-40446AC6BB5E}"/>
              </a:ext>
            </a:extLst>
          </p:cNvPr>
          <p:cNvSpPr/>
          <p:nvPr/>
        </p:nvSpPr>
        <p:spPr>
          <a:xfrm>
            <a:off x="5084103" y="4090255"/>
            <a:ext cx="495703" cy="4757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4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101D-1F16-3A4D-923B-9AD8E492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Recurrent Neural Networks (RNNs)?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35E5F4-4BC6-C143-B3AF-C1E52679FE51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F8826-A31A-874A-B26C-C3DAB600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34" y="2522391"/>
            <a:ext cx="3340466" cy="3905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C828A2-D2BF-8F47-AD8C-EFF2946A7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3" b="12654"/>
          <a:stretch/>
        </p:blipFill>
        <p:spPr>
          <a:xfrm>
            <a:off x="8922775" y="2742323"/>
            <a:ext cx="2277101" cy="34654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4DA5E7-418A-DC4E-BABB-A5E740E9AD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0493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e.g., series of words using traditional feedforward network</a:t>
            </a:r>
          </a:p>
          <a:p>
            <a:pPr lvl="1"/>
            <a:r>
              <a:rPr lang="en-US" dirty="0"/>
              <a:t>Overcomes problem that weights of each layer are learned </a:t>
            </a:r>
            <a:r>
              <a:rPr lang="en-US" b="1" dirty="0"/>
              <a:t>independently</a:t>
            </a:r>
            <a:r>
              <a:rPr lang="en-US" dirty="0"/>
              <a:t> by using previous hidden state</a:t>
            </a:r>
          </a:p>
          <a:p>
            <a:pPr lvl="1"/>
            <a:r>
              <a:rPr lang="en-US" dirty="0"/>
              <a:t>Overcomes problem that model has many parameters since weights are shared across layers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AD064E-6668-4744-9BF5-746B674FB2E1}"/>
              </a:ext>
            </a:extLst>
          </p:cNvPr>
          <p:cNvSpPr/>
          <p:nvPr/>
        </p:nvSpPr>
        <p:spPr>
          <a:xfrm>
            <a:off x="421902" y="2811998"/>
            <a:ext cx="3552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Feedforward Network</a:t>
            </a:r>
          </a:p>
          <a:p>
            <a:r>
              <a:rPr lang="en-US" sz="2000" dirty="0"/>
              <a:t>Each layer receives input from the previous layer with no loops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D5027-2BBF-834A-B129-46A2C161DA36}"/>
              </a:ext>
            </a:extLst>
          </p:cNvPr>
          <p:cNvSpPr/>
          <p:nvPr/>
        </p:nvSpPr>
        <p:spPr>
          <a:xfrm>
            <a:off x="6096001" y="2811998"/>
            <a:ext cx="282677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Recurrent Network</a:t>
            </a:r>
          </a:p>
          <a:p>
            <a:r>
              <a:rPr lang="en-US" sz="2000" dirty="0"/>
              <a:t>Each layer receives input from the previous layer </a:t>
            </a:r>
            <a:r>
              <a:rPr lang="en-US" sz="2000" dirty="0">
                <a:solidFill>
                  <a:srgbClr val="FF0000"/>
                </a:solidFill>
              </a:rPr>
              <a:t>and the output from the previous time step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16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Sequence of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57E5-CFA0-BF48-A6E9-431CC97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predict next character in text</a:t>
            </a:r>
          </a:p>
          <a:p>
            <a:r>
              <a:rPr lang="en-US" dirty="0"/>
              <a:t>Training: a sequence of characters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83051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week:</a:t>
            </a:r>
          </a:p>
          <a:p>
            <a:pPr lvl="1"/>
            <a:r>
              <a:rPr lang="en-US" dirty="0"/>
              <a:t>Convolutional Neural Networks (CNN)</a:t>
            </a:r>
          </a:p>
          <a:p>
            <a:pPr lvl="1"/>
            <a:r>
              <a:rPr lang="en-US" dirty="0"/>
              <a:t>Deep Features</a:t>
            </a:r>
          </a:p>
          <a:p>
            <a:pPr lvl="1"/>
            <a:endParaRPr lang="en-US" dirty="0"/>
          </a:p>
          <a:p>
            <a:r>
              <a:rPr lang="en-US" dirty="0"/>
              <a:t>Assignments (Canvas):</a:t>
            </a:r>
          </a:p>
          <a:p>
            <a:pPr lvl="1"/>
            <a:r>
              <a:rPr lang="en-US" dirty="0"/>
              <a:t>Project proposal due yesterday</a:t>
            </a:r>
          </a:p>
          <a:p>
            <a:pPr lvl="1"/>
            <a:r>
              <a:rPr lang="en-US" dirty="0"/>
              <a:t>Project outline and prototype due in two weeks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7656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Wikipedia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6608618" y="6427718"/>
            <a:ext cx="5583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547772-ED92-B54A-BFBB-C61FE97711B4}"/>
              </a:ext>
            </a:extLst>
          </p:cNvPr>
          <p:cNvSpPr/>
          <p:nvPr/>
        </p:nvSpPr>
        <p:spPr>
          <a:xfrm>
            <a:off x="2234161" y="1916072"/>
            <a:ext cx="1475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1FAEB-F993-4A42-B4B6-854D6A946447}"/>
              </a:ext>
            </a:extLst>
          </p:cNvPr>
          <p:cNvSpPr/>
          <p:nvPr/>
        </p:nvSpPr>
        <p:spPr>
          <a:xfrm>
            <a:off x="8045964" y="1916072"/>
            <a:ext cx="1804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7FB143-8757-C447-BC2B-E3B8E6B1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198" y="2366365"/>
            <a:ext cx="6134131" cy="3101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71624-2CC2-F343-A1AC-70F28833E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2366366"/>
            <a:ext cx="5400675" cy="310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1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Like Shakespeare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5986463" y="6427718"/>
            <a:ext cx="6205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/martin-</a:t>
            </a:r>
            <a:r>
              <a:rPr lang="en-US" dirty="0" err="1"/>
              <a:t>gorner</a:t>
            </a:r>
            <a:r>
              <a:rPr lang="en-US" dirty="0"/>
              <a:t>/</a:t>
            </a:r>
            <a:r>
              <a:rPr lang="en-US" dirty="0" err="1"/>
              <a:t>tensorflow-rnn-shakespeare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018A5-BAEF-164F-87D1-F47763571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0" t="21399" r="11898" b="31934"/>
          <a:stretch/>
        </p:blipFill>
        <p:spPr>
          <a:xfrm>
            <a:off x="786327" y="1690688"/>
            <a:ext cx="5406285" cy="47370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547772-ED92-B54A-BFBB-C61FE97711B4}"/>
              </a:ext>
            </a:extLst>
          </p:cNvPr>
          <p:cNvSpPr/>
          <p:nvPr/>
        </p:nvSpPr>
        <p:spPr>
          <a:xfrm>
            <a:off x="1437373" y="1321356"/>
            <a:ext cx="4033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Input (All Works of Shakespeare)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1FAEB-F993-4A42-B4B6-854D6A946447}"/>
              </a:ext>
            </a:extLst>
          </p:cNvPr>
          <p:cNvSpPr/>
          <p:nvPr/>
        </p:nvSpPr>
        <p:spPr>
          <a:xfrm>
            <a:off x="8491591" y="1328262"/>
            <a:ext cx="1804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D218F-6764-E44D-9BBB-7F078B481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265" y="1697595"/>
            <a:ext cx="4295090" cy="47232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BCF8CD-91F7-5D43-810E-50E96A2E848F}"/>
              </a:ext>
            </a:extLst>
          </p:cNvPr>
          <p:cNvSpPr/>
          <p:nvPr/>
        </p:nvSpPr>
        <p:spPr>
          <a:xfrm>
            <a:off x="572437" y="6427718"/>
            <a:ext cx="552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191430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5986463" y="6427718"/>
            <a:ext cx="6205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/martin-</a:t>
            </a:r>
            <a:r>
              <a:rPr lang="en-US" dirty="0" err="1"/>
              <a:t>gorner</a:t>
            </a:r>
            <a:r>
              <a:rPr lang="en-US" dirty="0"/>
              <a:t>/</a:t>
            </a:r>
            <a:r>
              <a:rPr lang="en-US" dirty="0" err="1"/>
              <a:t>tensorflow-rnn-shakespeare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547772-ED92-B54A-BFBB-C61FE97711B4}"/>
              </a:ext>
            </a:extLst>
          </p:cNvPr>
          <p:cNvSpPr/>
          <p:nvPr/>
        </p:nvSpPr>
        <p:spPr>
          <a:xfrm>
            <a:off x="1675013" y="1321356"/>
            <a:ext cx="3318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Input (C code on GitHub)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1FAEB-F993-4A42-B4B6-854D6A946447}"/>
              </a:ext>
            </a:extLst>
          </p:cNvPr>
          <p:cNvSpPr/>
          <p:nvPr/>
        </p:nvSpPr>
        <p:spPr>
          <a:xfrm>
            <a:off x="8491591" y="1328262"/>
            <a:ext cx="1804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BCF8CD-91F7-5D43-810E-50E96A2E848F}"/>
              </a:ext>
            </a:extLst>
          </p:cNvPr>
          <p:cNvSpPr/>
          <p:nvPr/>
        </p:nvSpPr>
        <p:spPr>
          <a:xfrm>
            <a:off x="572437" y="6427718"/>
            <a:ext cx="552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907AE-C475-9A46-B079-FD2C2633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833" y="1697594"/>
            <a:ext cx="5352111" cy="477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209A4-5DA1-DC4D-AFDE-1FAEDA1B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6" y="1690688"/>
            <a:ext cx="5705182" cy="47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Sequence of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57E5-CFA0-BF48-A6E9-431CC976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predict next character in text</a:t>
            </a:r>
          </a:p>
          <a:p>
            <a:r>
              <a:rPr lang="en-US" dirty="0"/>
              <a:t>Training: feed a training sequence of characters</a:t>
            </a:r>
          </a:p>
          <a:p>
            <a:r>
              <a:rPr lang="en-US" dirty="0"/>
              <a:t>Applications?</a:t>
            </a:r>
          </a:p>
          <a:p>
            <a:pPr lvl="1"/>
            <a:r>
              <a:rPr lang="en-US" dirty="0"/>
              <a:t>Write a Wikipedia page</a:t>
            </a:r>
          </a:p>
          <a:p>
            <a:pPr lvl="1"/>
            <a:r>
              <a:rPr lang="en-US" dirty="0"/>
              <a:t>Write like Shakespeare</a:t>
            </a:r>
          </a:p>
          <a:p>
            <a:pPr lvl="1"/>
            <a:r>
              <a:rPr lang="en-US" dirty="0"/>
              <a:t>Write code in C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96F917-22E3-3942-8494-F512131F6032}"/>
              </a:ext>
            </a:extLst>
          </p:cNvPr>
          <p:cNvSpPr/>
          <p:nvPr/>
        </p:nvSpPr>
        <p:spPr>
          <a:xfrm>
            <a:off x="1461405" y="4709429"/>
            <a:ext cx="92691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other applications that are based on predicting characters?</a:t>
            </a:r>
          </a:p>
        </p:txBody>
      </p:sp>
    </p:spTree>
    <p:extLst>
      <p:ext uri="{BB962C8B-B14F-4D97-AF65-F5344CB8AC3E}">
        <p14:creationId xmlns:p14="http://schemas.microsoft.com/office/powerpoint/2010/main" val="376595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Sequence of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57E5-CFA0-BF48-A6E9-431CC97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predict next character in text</a:t>
            </a:r>
          </a:p>
          <a:p>
            <a:r>
              <a:rPr lang="en-US" dirty="0"/>
              <a:t>Training: feed a training sequence of characters; e.g., “hello”</a:t>
            </a:r>
          </a:p>
          <a:p>
            <a:pPr lvl="1"/>
            <a:r>
              <a:rPr lang="en-US" dirty="0"/>
              <a:t>For simplicity, assume the following vocabulary (i.e., character set):</a:t>
            </a:r>
          </a:p>
          <a:p>
            <a:pPr lvl="2"/>
            <a:r>
              <a:rPr lang="en-US" dirty="0"/>
              <a:t>{h, e, l, o}</a:t>
            </a:r>
          </a:p>
          <a:p>
            <a:pPr lvl="1"/>
            <a:r>
              <a:rPr lang="en-US" dirty="0"/>
              <a:t>What is our input at time step 1?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our input at time step 2?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our input at time step 3?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our input at time step 4?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1468B-1188-D340-9EE9-FEE2B044F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45" t="10277" r="4971" b="6915"/>
          <a:stretch/>
        </p:blipFill>
        <p:spPr>
          <a:xfrm>
            <a:off x="10086974" y="3714751"/>
            <a:ext cx="900114" cy="2357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FA2C4-D6A0-D34F-82D3-1F84760A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8" t="10277" r="28520" b="6915"/>
          <a:stretch/>
        </p:blipFill>
        <p:spPr>
          <a:xfrm>
            <a:off x="8729662" y="3714750"/>
            <a:ext cx="971551" cy="2357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54278-CAF5-5B41-A793-6471B3DC2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9" t="6281" r="53377" b="6915"/>
          <a:stretch/>
        </p:blipFill>
        <p:spPr>
          <a:xfrm>
            <a:off x="7346530" y="3601010"/>
            <a:ext cx="997371" cy="2471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C045A-3C09-5F49-83B4-81EA61B70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" t="10277" r="76663" b="6915"/>
          <a:stretch/>
        </p:blipFill>
        <p:spPr>
          <a:xfrm>
            <a:off x="6072188" y="3714750"/>
            <a:ext cx="1000125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</a:t>
            </a:r>
            <a:r>
              <a:rPr lang="en-US" dirty="0" err="1"/>
              <a:t>tanh</a:t>
            </a:r>
            <a:r>
              <a:rPr lang="en-US" dirty="0"/>
              <a:t> as Activation Function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EDD1FC-36FB-504C-8402-387BD2256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04" t="11769" r="40301" b="-2137"/>
          <a:stretch/>
        </p:blipFill>
        <p:spPr>
          <a:xfrm>
            <a:off x="360209" y="1848051"/>
            <a:ext cx="2533722" cy="401356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C3F7F9-A10F-0443-AF46-0DAF048C19F3}"/>
              </a:ext>
            </a:extLst>
          </p:cNvPr>
          <p:cNvSpPr/>
          <p:nvPr/>
        </p:nvSpPr>
        <p:spPr>
          <a:xfrm>
            <a:off x="1103962" y="1628266"/>
            <a:ext cx="867605" cy="183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A35CAF-7AA3-464E-9467-70535667FA61}"/>
              </a:ext>
            </a:extLst>
          </p:cNvPr>
          <p:cNvSpPr/>
          <p:nvPr/>
        </p:nvSpPr>
        <p:spPr>
          <a:xfrm>
            <a:off x="1256362" y="1848051"/>
            <a:ext cx="1458958" cy="89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15932-0E28-7D44-9055-F31C12C529AF}"/>
              </a:ext>
            </a:extLst>
          </p:cNvPr>
          <p:cNvGrpSpPr/>
          <p:nvPr/>
        </p:nvGrpSpPr>
        <p:grpSpPr>
          <a:xfrm>
            <a:off x="360209" y="1531150"/>
            <a:ext cx="4912690" cy="751035"/>
            <a:chOff x="4747305" y="3060882"/>
            <a:chExt cx="4912690" cy="75103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A7227-9255-BF40-B939-C6CDEDB0E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34" b="-9235"/>
            <a:stretch/>
          </p:blipFill>
          <p:spPr>
            <a:xfrm>
              <a:off x="4747305" y="3060882"/>
              <a:ext cx="3778130" cy="7510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E5C89E-2409-C84A-BDF1-ACE376881ACB}"/>
                </a:ext>
              </a:extLst>
            </p:cNvPr>
            <p:cNvSpPr txBox="1"/>
            <p:nvPr/>
          </p:nvSpPr>
          <p:spPr>
            <a:xfrm>
              <a:off x="8515130" y="3146058"/>
              <a:ext cx="114486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/>
                <a:t>+ bias )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50E8EEDF-BF9E-C645-BBD1-15A01FA1C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9" t="24813" r="44930" b="55562"/>
          <a:stretch/>
        </p:blipFill>
        <p:spPr>
          <a:xfrm>
            <a:off x="4244821" y="5158506"/>
            <a:ext cx="2056156" cy="54842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24946F5-CA84-594C-BDC6-2401693FBE07}"/>
              </a:ext>
            </a:extLst>
          </p:cNvPr>
          <p:cNvGrpSpPr/>
          <p:nvPr/>
        </p:nvGrpSpPr>
        <p:grpSpPr>
          <a:xfrm>
            <a:off x="4267200" y="2525662"/>
            <a:ext cx="7412182" cy="2633206"/>
            <a:chOff x="6262815" y="2694029"/>
            <a:chExt cx="5591536" cy="17150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78C2BA4-95DD-FB4D-A1FB-A4F7FDA6C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2815" y="2812940"/>
              <a:ext cx="5591536" cy="1596160"/>
            </a:xfrm>
            <a:prstGeom prst="rect">
              <a:avLst/>
            </a:prstGeom>
            <a:ln w="63500">
              <a:noFill/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7F0268-5FB8-F145-BD99-1B4224817FC2}"/>
                </a:ext>
              </a:extLst>
            </p:cNvPr>
            <p:cNvSpPr txBox="1"/>
            <p:nvPr/>
          </p:nvSpPr>
          <p:spPr>
            <a:xfrm>
              <a:off x="6735722" y="2694029"/>
              <a:ext cx="1103999" cy="3302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432FF"/>
                  </a:solidFill>
                </a:rPr>
                <a:t>Sigmoid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9785AF-6314-F947-9ABE-63B2D05E9AD1}"/>
                </a:ext>
              </a:extLst>
            </p:cNvPr>
            <p:cNvSpPr txBox="1"/>
            <p:nvPr/>
          </p:nvSpPr>
          <p:spPr>
            <a:xfrm>
              <a:off x="8272204" y="2694029"/>
              <a:ext cx="1687269" cy="3302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Tanh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010658-022D-9A49-AC06-2994D897B319}"/>
                </a:ext>
              </a:extLst>
            </p:cNvPr>
            <p:cNvSpPr txBox="1"/>
            <p:nvPr/>
          </p:nvSpPr>
          <p:spPr>
            <a:xfrm>
              <a:off x="10107514" y="2694029"/>
              <a:ext cx="1687269" cy="3302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</a:rPr>
                <a:t>ReLU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46E9DD22-FF5A-9446-ABF9-C28DB6EFB2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77" t="43136" r="39087" b="36843"/>
          <a:stretch/>
        </p:blipFill>
        <p:spPr>
          <a:xfrm>
            <a:off x="6560487" y="5187028"/>
            <a:ext cx="2789420" cy="5594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4D11068-6063-D349-B798-6A3AEA96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26" t="71212" r="40979" b="10907"/>
          <a:stretch/>
        </p:blipFill>
        <p:spPr>
          <a:xfrm>
            <a:off x="9363762" y="5216924"/>
            <a:ext cx="2512330" cy="4997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BC75B8B-82E8-B443-BD5D-5025F6A4012C}"/>
              </a:ext>
            </a:extLst>
          </p:cNvPr>
          <p:cNvSpPr/>
          <p:nvPr/>
        </p:nvSpPr>
        <p:spPr>
          <a:xfrm>
            <a:off x="6625569" y="2065046"/>
            <a:ext cx="2974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(recall activation functions)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B12DE8-8F88-D542-B46E-2D106022AA79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34291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9955F6-47AC-6044-BEB2-C8CFA2ACBB86}"/>
              </a:ext>
            </a:extLst>
          </p:cNvPr>
          <p:cNvSpPr/>
          <p:nvPr/>
        </p:nvSpPr>
        <p:spPr>
          <a:xfrm>
            <a:off x="2786063" y="1543055"/>
            <a:ext cx="4046966" cy="3724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Forward Pass (time step 1)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3310828" y="6439053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DB3150-D00F-774D-B910-88BF20D13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" t="11120" r="56306" b="28496"/>
          <a:stretch/>
        </p:blipFill>
        <p:spPr>
          <a:xfrm>
            <a:off x="3310828" y="2276053"/>
            <a:ext cx="4118210" cy="135008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3009E11-0146-4B4B-A7C0-9E6A2CD2911B}"/>
              </a:ext>
            </a:extLst>
          </p:cNvPr>
          <p:cNvGrpSpPr/>
          <p:nvPr/>
        </p:nvGrpSpPr>
        <p:grpSpPr>
          <a:xfrm>
            <a:off x="3361539" y="3701793"/>
            <a:ext cx="7789242" cy="1725897"/>
            <a:chOff x="4023062" y="3701793"/>
            <a:chExt cx="7789242" cy="172589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2E5ECB9-4B86-454B-B460-A5E79D176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63" r="50586"/>
            <a:stretch/>
          </p:blipFill>
          <p:spPr>
            <a:xfrm>
              <a:off x="4023062" y="3713393"/>
              <a:ext cx="3434492" cy="171429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9FA4C8-2604-8A44-8C7D-7DCB1DA3F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1106" y="3854835"/>
              <a:ext cx="3857324" cy="13732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08B7BD-0FE4-604C-8949-90E2AE4A1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06" t="3163" r="31308"/>
            <a:stretch/>
          </p:blipFill>
          <p:spPr>
            <a:xfrm>
              <a:off x="11250329" y="3701793"/>
              <a:ext cx="561975" cy="171429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3149B01-7118-6C45-8C25-6597048CB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35" t="29063" r="4314" b="25658"/>
          <a:stretch/>
        </p:blipFill>
        <p:spPr>
          <a:xfrm>
            <a:off x="4397421" y="5404490"/>
            <a:ext cx="1832150" cy="8748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EDD1FC-36FB-504C-8402-387BD2256A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4" t="11769" r="40301" b="-2137"/>
          <a:stretch/>
        </p:blipFill>
        <p:spPr>
          <a:xfrm>
            <a:off x="360209" y="2342603"/>
            <a:ext cx="2533722" cy="401356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C3F7F9-A10F-0443-AF46-0DAF048C19F3}"/>
              </a:ext>
            </a:extLst>
          </p:cNvPr>
          <p:cNvSpPr/>
          <p:nvPr/>
        </p:nvSpPr>
        <p:spPr>
          <a:xfrm>
            <a:off x="1103962" y="2122818"/>
            <a:ext cx="867605" cy="183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A35CAF-7AA3-464E-9467-70535667FA61}"/>
              </a:ext>
            </a:extLst>
          </p:cNvPr>
          <p:cNvSpPr/>
          <p:nvPr/>
        </p:nvSpPr>
        <p:spPr>
          <a:xfrm>
            <a:off x="1256362" y="2249839"/>
            <a:ext cx="1458958" cy="89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A8A0F8-D632-794B-A905-2FD4D8437C6F}"/>
              </a:ext>
            </a:extLst>
          </p:cNvPr>
          <p:cNvSpPr/>
          <p:nvPr/>
        </p:nvSpPr>
        <p:spPr>
          <a:xfrm>
            <a:off x="2235195" y="4196345"/>
            <a:ext cx="848353" cy="62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15932-0E28-7D44-9055-F31C12C529AF}"/>
              </a:ext>
            </a:extLst>
          </p:cNvPr>
          <p:cNvGrpSpPr/>
          <p:nvPr/>
        </p:nvGrpSpPr>
        <p:grpSpPr>
          <a:xfrm>
            <a:off x="360209" y="1531150"/>
            <a:ext cx="4912690" cy="751035"/>
            <a:chOff x="4747305" y="3060882"/>
            <a:chExt cx="4912690" cy="75103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A7227-9255-BF40-B939-C6CDEDB0E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334" b="-9235"/>
            <a:stretch/>
          </p:blipFill>
          <p:spPr>
            <a:xfrm>
              <a:off x="4747305" y="3060882"/>
              <a:ext cx="3778130" cy="7510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E5C89E-2409-C84A-BDF1-ACE376881ACB}"/>
                </a:ext>
              </a:extLst>
            </p:cNvPr>
            <p:cNvSpPr txBox="1"/>
            <p:nvPr/>
          </p:nvSpPr>
          <p:spPr>
            <a:xfrm>
              <a:off x="8515130" y="3146058"/>
              <a:ext cx="114486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/>
                <a:t>+ bias )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02DC7FC4-5546-E249-A7BB-CB46475BA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62" t="7810" r="32821" b="5522"/>
          <a:stretch/>
        </p:blipFill>
        <p:spPr>
          <a:xfrm>
            <a:off x="7563557" y="2238245"/>
            <a:ext cx="1806363" cy="161658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5FCB092-3A73-0B4D-B7CD-1AF9E8F53F99}"/>
              </a:ext>
            </a:extLst>
          </p:cNvPr>
          <p:cNvSpPr/>
          <p:nvPr/>
        </p:nvSpPr>
        <p:spPr>
          <a:xfrm>
            <a:off x="3279866" y="1616325"/>
            <a:ext cx="929215" cy="49244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9E64E3-EF96-7B46-B8B0-955281DC149C}"/>
              </a:ext>
            </a:extLst>
          </p:cNvPr>
          <p:cNvSpPr/>
          <p:nvPr/>
        </p:nvSpPr>
        <p:spPr>
          <a:xfrm>
            <a:off x="1656933" y="4472173"/>
            <a:ext cx="1058388" cy="1661179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1FED018-0031-1C47-B75D-ABC440D37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00" t="10777" r="1223" b="17783"/>
          <a:stretch/>
        </p:blipFill>
        <p:spPr>
          <a:xfrm>
            <a:off x="9597411" y="2293580"/>
            <a:ext cx="2214893" cy="133256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C8956F5-CA74-F243-AD34-9466CD586666}"/>
              </a:ext>
            </a:extLst>
          </p:cNvPr>
          <p:cNvSpPr/>
          <p:nvPr/>
        </p:nvSpPr>
        <p:spPr>
          <a:xfrm>
            <a:off x="10625804" y="2424546"/>
            <a:ext cx="1067432" cy="1091535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9BA97B-EED9-AD41-8426-23D184897D17}"/>
              </a:ext>
            </a:extLst>
          </p:cNvPr>
          <p:cNvSpPr/>
          <p:nvPr/>
        </p:nvSpPr>
        <p:spPr>
          <a:xfrm>
            <a:off x="2567904" y="1616325"/>
            <a:ext cx="582726" cy="492443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56400D-FB39-4A42-88FE-E9BBEF5671BE}"/>
              </a:ext>
            </a:extLst>
          </p:cNvPr>
          <p:cNvSpPr/>
          <p:nvPr/>
        </p:nvSpPr>
        <p:spPr>
          <a:xfrm>
            <a:off x="1835933" y="2120673"/>
            <a:ext cx="1463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Initialize to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1418CE-3B6E-324B-85AA-9E680A1A991A}"/>
              </a:ext>
            </a:extLst>
          </p:cNvPr>
          <p:cNvSpPr/>
          <p:nvPr/>
        </p:nvSpPr>
        <p:spPr>
          <a:xfrm>
            <a:off x="4397421" y="1623937"/>
            <a:ext cx="701072" cy="48483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F2BA7F-8647-9E4A-BB45-CEB741AC8842}"/>
              </a:ext>
            </a:extLst>
          </p:cNvPr>
          <p:cNvSpPr/>
          <p:nvPr/>
        </p:nvSpPr>
        <p:spPr>
          <a:xfrm>
            <a:off x="4299646" y="1271953"/>
            <a:ext cx="362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Initialize to random value: 0.567001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D4E819-18FA-774E-81F1-97FE9E4AF1A1}"/>
              </a:ext>
            </a:extLst>
          </p:cNvPr>
          <p:cNvSpPr/>
          <p:nvPr/>
        </p:nvSpPr>
        <p:spPr>
          <a:xfrm>
            <a:off x="1943832" y="3579741"/>
            <a:ext cx="771488" cy="616604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0FE781-F570-8840-BDF6-6E1040BEDD1D}"/>
              </a:ext>
            </a:extLst>
          </p:cNvPr>
          <p:cNvSpPr/>
          <p:nvPr/>
        </p:nvSpPr>
        <p:spPr>
          <a:xfrm>
            <a:off x="526474" y="3195703"/>
            <a:ext cx="234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Input at next time step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3241D56-B6C0-A74C-99F9-427F6C9882EA}"/>
              </a:ext>
            </a:extLst>
          </p:cNvPr>
          <p:cNvSpPr/>
          <p:nvPr/>
        </p:nvSpPr>
        <p:spPr>
          <a:xfrm>
            <a:off x="5245189" y="5355237"/>
            <a:ext cx="956672" cy="90817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A4F1A75-80D9-1545-A29D-7D2951431E98}"/>
              </a:ext>
            </a:extLst>
          </p:cNvPr>
          <p:cNvSpPr/>
          <p:nvPr/>
        </p:nvSpPr>
        <p:spPr>
          <a:xfrm>
            <a:off x="1968067" y="1623937"/>
            <a:ext cx="612751" cy="48483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6C50AF0-02FD-A64B-BFEB-002400AD2C2C}"/>
              </a:ext>
            </a:extLst>
          </p:cNvPr>
          <p:cNvSpPr/>
          <p:nvPr/>
        </p:nvSpPr>
        <p:spPr>
          <a:xfrm>
            <a:off x="198902" y="1256437"/>
            <a:ext cx="362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Initialize to random value: 0.427043</a:t>
            </a:r>
          </a:p>
        </p:txBody>
      </p:sp>
    </p:spTree>
    <p:extLst>
      <p:ext uri="{BB962C8B-B14F-4D97-AF65-F5344CB8AC3E}">
        <p14:creationId xmlns:p14="http://schemas.microsoft.com/office/powerpoint/2010/main" val="257304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5" grpId="0" animBg="1"/>
      <p:bldP spid="46" grpId="0"/>
      <p:bldP spid="47" grpId="0" animBg="1"/>
      <p:bldP spid="48" grpId="0"/>
      <p:bldP spid="36" grpId="0" animBg="1"/>
      <p:bldP spid="37" grpId="0"/>
      <p:bldP spid="57" grpId="0" animBg="1"/>
      <p:bldP spid="58" grpId="0" animBg="1"/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1819C30-E89A-3243-829B-59EEE2625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05" t="11769" r="24934" b="-2137"/>
          <a:stretch/>
        </p:blipFill>
        <p:spPr>
          <a:xfrm>
            <a:off x="360208" y="2342605"/>
            <a:ext cx="4234329" cy="40135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9955F6-47AC-6044-BEB2-C8CFA2ACBB86}"/>
              </a:ext>
            </a:extLst>
          </p:cNvPr>
          <p:cNvSpPr/>
          <p:nvPr/>
        </p:nvSpPr>
        <p:spPr>
          <a:xfrm>
            <a:off x="4093442" y="4379966"/>
            <a:ext cx="921902" cy="4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856CD0-B43E-C74E-B787-7224A581732F}"/>
              </a:ext>
            </a:extLst>
          </p:cNvPr>
          <p:cNvSpPr/>
          <p:nvPr/>
        </p:nvSpPr>
        <p:spPr>
          <a:xfrm>
            <a:off x="4093442" y="4103789"/>
            <a:ext cx="1179457" cy="183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Forward Pass (time step 2)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8390482-B5A8-7F4C-A705-0FE096643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86" t="13767" r="11370" b="6827"/>
          <a:stretch/>
        </p:blipFill>
        <p:spPr>
          <a:xfrm rot="1397927">
            <a:off x="4274299" y="3683599"/>
            <a:ext cx="670968" cy="594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D1EC3-7ACA-494A-BF3C-629179570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84" t="25595" r="1535" b="21287"/>
          <a:stretch/>
        </p:blipFill>
        <p:spPr>
          <a:xfrm>
            <a:off x="4918339" y="5241596"/>
            <a:ext cx="2422128" cy="9702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E8E3C0B-3D8B-CF4E-A276-859BAB85A8EE}"/>
              </a:ext>
            </a:extLst>
          </p:cNvPr>
          <p:cNvSpPr/>
          <p:nvPr/>
        </p:nvSpPr>
        <p:spPr>
          <a:xfrm>
            <a:off x="1076252" y="2053542"/>
            <a:ext cx="965812" cy="183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FD19FF-2394-6046-82D5-BD73FCDFA29B}"/>
              </a:ext>
            </a:extLst>
          </p:cNvPr>
          <p:cNvSpPr/>
          <p:nvPr/>
        </p:nvSpPr>
        <p:spPr>
          <a:xfrm>
            <a:off x="1256362" y="1901059"/>
            <a:ext cx="1458958" cy="89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6E17CB-B852-9640-BD53-4D840D77BA6A}"/>
              </a:ext>
            </a:extLst>
          </p:cNvPr>
          <p:cNvSpPr/>
          <p:nvPr/>
        </p:nvSpPr>
        <p:spPr>
          <a:xfrm>
            <a:off x="2989005" y="2081492"/>
            <a:ext cx="923621" cy="183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160C75-87DB-064F-A56F-D976FED86085}"/>
              </a:ext>
            </a:extLst>
          </p:cNvPr>
          <p:cNvSpPr/>
          <p:nvPr/>
        </p:nvSpPr>
        <p:spPr>
          <a:xfrm>
            <a:off x="3141405" y="1779018"/>
            <a:ext cx="1458958" cy="89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70617C-6262-2C43-84C4-B36361E407F4}"/>
              </a:ext>
            </a:extLst>
          </p:cNvPr>
          <p:cNvGrpSpPr/>
          <p:nvPr/>
        </p:nvGrpSpPr>
        <p:grpSpPr>
          <a:xfrm>
            <a:off x="360209" y="1531150"/>
            <a:ext cx="4912690" cy="751035"/>
            <a:chOff x="4747305" y="3060882"/>
            <a:chExt cx="4912690" cy="75103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308794-8028-CF4C-9951-AD5115232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34" b="-9235"/>
            <a:stretch/>
          </p:blipFill>
          <p:spPr>
            <a:xfrm>
              <a:off x="4747305" y="3060882"/>
              <a:ext cx="3778130" cy="75103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0E1A90-4635-964E-A188-7A88D9A8433C}"/>
                </a:ext>
              </a:extLst>
            </p:cNvPr>
            <p:cNvSpPr txBox="1"/>
            <p:nvPr/>
          </p:nvSpPr>
          <p:spPr>
            <a:xfrm>
              <a:off x="8515130" y="3146058"/>
              <a:ext cx="114486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/>
                <a:t>+ bias )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7E478B4-A7B5-4A42-AFB4-BD3454A7FE31}"/>
              </a:ext>
            </a:extLst>
          </p:cNvPr>
          <p:cNvSpPr/>
          <p:nvPr/>
        </p:nvSpPr>
        <p:spPr>
          <a:xfrm>
            <a:off x="3279866" y="1616325"/>
            <a:ext cx="929215" cy="49244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233D1E-CF60-ED4C-8E5C-B2A0C1FE7BB7}"/>
              </a:ext>
            </a:extLst>
          </p:cNvPr>
          <p:cNvSpPr/>
          <p:nvPr/>
        </p:nvSpPr>
        <p:spPr>
          <a:xfrm>
            <a:off x="2580818" y="1616325"/>
            <a:ext cx="569811" cy="492443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E39800-0154-8D4A-9676-1D4B0F28D2E2}"/>
              </a:ext>
            </a:extLst>
          </p:cNvPr>
          <p:cNvSpPr/>
          <p:nvPr/>
        </p:nvSpPr>
        <p:spPr>
          <a:xfrm>
            <a:off x="334912" y="2120673"/>
            <a:ext cx="2964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Output at previous time step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E312A7-0492-B64C-ADEC-24463FBBCA60}"/>
              </a:ext>
            </a:extLst>
          </p:cNvPr>
          <p:cNvSpPr/>
          <p:nvPr/>
        </p:nvSpPr>
        <p:spPr>
          <a:xfrm>
            <a:off x="4397421" y="1623937"/>
            <a:ext cx="701072" cy="48483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645936-41EB-114F-84E0-D53880A0D581}"/>
              </a:ext>
            </a:extLst>
          </p:cNvPr>
          <p:cNvSpPr/>
          <p:nvPr/>
        </p:nvSpPr>
        <p:spPr>
          <a:xfrm>
            <a:off x="3536150" y="4495655"/>
            <a:ext cx="991517" cy="1661179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FCE3D60-0BD6-3545-921C-76030C7F96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" t="11120" r="56306" b="28496"/>
          <a:stretch/>
        </p:blipFill>
        <p:spPr>
          <a:xfrm>
            <a:off x="3310828" y="2276053"/>
            <a:ext cx="4118210" cy="13500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EC9014-05D3-C84D-AC7E-2E928C6A7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246" t="7810" r="32821" b="14642"/>
          <a:stretch/>
        </p:blipFill>
        <p:spPr>
          <a:xfrm>
            <a:off x="8741858" y="2238246"/>
            <a:ext cx="628062" cy="14464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26E5DF8-653D-334E-8C55-E48D6D282A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236" t="13746" r="1218" b="36716"/>
          <a:stretch/>
        </p:blipFill>
        <p:spPr>
          <a:xfrm>
            <a:off x="9556056" y="2461858"/>
            <a:ext cx="2162476" cy="103460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DC3742-F34E-964E-9F81-A9456A72CB39}"/>
              </a:ext>
            </a:extLst>
          </p:cNvPr>
          <p:cNvSpPr/>
          <p:nvPr/>
        </p:nvSpPr>
        <p:spPr>
          <a:xfrm>
            <a:off x="10625804" y="2476150"/>
            <a:ext cx="1067432" cy="100646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6DAF43C-1E6F-8F4E-AF1D-D541A3206B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218" t="3241" r="28530" b="1106"/>
          <a:stretch/>
        </p:blipFill>
        <p:spPr>
          <a:xfrm>
            <a:off x="8606679" y="2133819"/>
            <a:ext cx="763241" cy="161915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C02ED77-C024-5F45-9432-C9156948135A}"/>
              </a:ext>
            </a:extLst>
          </p:cNvPr>
          <p:cNvSpPr/>
          <p:nvPr/>
        </p:nvSpPr>
        <p:spPr>
          <a:xfrm>
            <a:off x="1957910" y="3599520"/>
            <a:ext cx="674555" cy="559482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041847C-5835-9247-A194-2A8DE4780826}"/>
              </a:ext>
            </a:extLst>
          </p:cNvPr>
          <p:cNvSpPr/>
          <p:nvPr/>
        </p:nvSpPr>
        <p:spPr>
          <a:xfrm>
            <a:off x="1968067" y="1623937"/>
            <a:ext cx="612751" cy="48483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9D65D2A-474B-A945-BD03-482DCC8BDE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610" t="29063" r="4314" b="25658"/>
          <a:stretch/>
        </p:blipFill>
        <p:spPr>
          <a:xfrm>
            <a:off x="8004382" y="3932766"/>
            <a:ext cx="916075" cy="87485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A609502-2ABC-7A44-B2A8-4B4D70410C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603" t="13746" r="1218" b="36716"/>
          <a:stretch/>
        </p:blipFill>
        <p:spPr>
          <a:xfrm>
            <a:off x="9516130" y="3954835"/>
            <a:ext cx="868102" cy="80298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7058C73-C363-DF42-A1F9-8ADE956414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013" t="743" b="5126"/>
          <a:stretch/>
        </p:blipFill>
        <p:spPr>
          <a:xfrm>
            <a:off x="10956486" y="3822130"/>
            <a:ext cx="953188" cy="10652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BC55EEC-6749-4D43-AD84-27E6ECFABF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932" t="6425" r="34188" b="22894"/>
          <a:stretch/>
        </p:blipFill>
        <p:spPr>
          <a:xfrm>
            <a:off x="8982649" y="4137516"/>
            <a:ext cx="533481" cy="51871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3B0F8EA-84C3-0547-A613-84F3D41BF8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1" r="62578"/>
          <a:stretch/>
        </p:blipFill>
        <p:spPr>
          <a:xfrm>
            <a:off x="4865331" y="3883307"/>
            <a:ext cx="967203" cy="9749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489B414-6594-AD4A-B4AB-52600876E3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932" t="6425" r="34188" b="22894"/>
          <a:stretch/>
        </p:blipFill>
        <p:spPr>
          <a:xfrm>
            <a:off x="10420058" y="4130533"/>
            <a:ext cx="533481" cy="51871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957351D-E04F-6147-BCED-F69DD2FD61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606" t="3163" r="31308"/>
          <a:stretch/>
        </p:blipFill>
        <p:spPr>
          <a:xfrm>
            <a:off x="11905718" y="3903610"/>
            <a:ext cx="349612" cy="10664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7320B40-CCC2-3C43-A863-963C1EB4C418}"/>
              </a:ext>
            </a:extLst>
          </p:cNvPr>
          <p:cNvSpPr/>
          <p:nvPr/>
        </p:nvSpPr>
        <p:spPr>
          <a:xfrm>
            <a:off x="1622949" y="5575774"/>
            <a:ext cx="855208" cy="63610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272A98-D167-E94F-8713-AD8A56332BFC}"/>
              </a:ext>
            </a:extLst>
          </p:cNvPr>
          <p:cNvSpPr/>
          <p:nvPr/>
        </p:nvSpPr>
        <p:spPr>
          <a:xfrm>
            <a:off x="8741858" y="2186652"/>
            <a:ext cx="601558" cy="149807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706855A-3689-E040-AB7C-B7022E544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41" t="13561" r="51547"/>
          <a:stretch/>
        </p:blipFill>
        <p:spPr>
          <a:xfrm>
            <a:off x="7590721" y="2597516"/>
            <a:ext cx="889713" cy="7948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BCDD437-6CFC-4942-8ACF-72F82C48D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65" r="51547"/>
          <a:stretch/>
        </p:blipFill>
        <p:spPr>
          <a:xfrm>
            <a:off x="5781546" y="3923063"/>
            <a:ext cx="2114236" cy="91951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F662550-FCF2-BF4E-932D-1E11B76F107B}"/>
              </a:ext>
            </a:extLst>
          </p:cNvPr>
          <p:cNvSpPr/>
          <p:nvPr/>
        </p:nvSpPr>
        <p:spPr>
          <a:xfrm>
            <a:off x="5976529" y="4227704"/>
            <a:ext cx="805237" cy="3142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8F07B5-A42C-AD46-85F3-B973E2DFE0DD}"/>
              </a:ext>
            </a:extLst>
          </p:cNvPr>
          <p:cNvSpPr/>
          <p:nvPr/>
        </p:nvSpPr>
        <p:spPr>
          <a:xfrm>
            <a:off x="7890540" y="3871026"/>
            <a:ext cx="1002207" cy="936596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F0CE39A-5FB5-0541-A663-90F114154829}"/>
              </a:ext>
            </a:extLst>
          </p:cNvPr>
          <p:cNvSpPr/>
          <p:nvPr/>
        </p:nvSpPr>
        <p:spPr>
          <a:xfrm>
            <a:off x="9530651" y="3965053"/>
            <a:ext cx="826444" cy="79276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A5831A4-8A26-E447-903A-FCBDDCA2AC1B}"/>
              </a:ext>
            </a:extLst>
          </p:cNvPr>
          <p:cNvSpPr/>
          <p:nvPr/>
        </p:nvSpPr>
        <p:spPr>
          <a:xfrm>
            <a:off x="10955572" y="3910782"/>
            <a:ext cx="870024" cy="91329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9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  <p:bldP spid="48" grpId="0" animBg="1"/>
      <p:bldP spid="50" grpId="0" animBg="1"/>
      <p:bldP spid="56" grpId="0" animBg="1"/>
      <p:bldP spid="65" grpId="0" animBg="1"/>
      <p:bldP spid="67" grpId="0" animBg="1"/>
      <p:bldP spid="57" grpId="0" animBg="1"/>
      <p:bldP spid="53" grpId="0" animBg="1"/>
      <p:bldP spid="69" grpId="0" animBg="1"/>
      <p:bldP spid="7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9955F6-47AC-6044-BEB2-C8CFA2ACBB86}"/>
              </a:ext>
            </a:extLst>
          </p:cNvPr>
          <p:cNvSpPr/>
          <p:nvPr/>
        </p:nvSpPr>
        <p:spPr>
          <a:xfrm>
            <a:off x="5561190" y="3256156"/>
            <a:ext cx="3010379" cy="59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Forward Pass (and so on for remaining time steps…)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D007F4-C660-D841-89EC-60393A5E8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04" t="11769" r="709" b="-2137"/>
          <a:stretch/>
        </p:blipFill>
        <p:spPr>
          <a:xfrm>
            <a:off x="360209" y="2342603"/>
            <a:ext cx="6915234" cy="40135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E7EAB5-3945-C248-ADD1-792321787088}"/>
              </a:ext>
            </a:extLst>
          </p:cNvPr>
          <p:cNvSpPr/>
          <p:nvPr/>
        </p:nvSpPr>
        <p:spPr>
          <a:xfrm>
            <a:off x="1152940" y="2080046"/>
            <a:ext cx="861390" cy="183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1A4CB1-F7FA-C941-A8A4-8E0BC62F66A9}"/>
              </a:ext>
            </a:extLst>
          </p:cNvPr>
          <p:cNvSpPr/>
          <p:nvPr/>
        </p:nvSpPr>
        <p:spPr>
          <a:xfrm>
            <a:off x="1305339" y="2232446"/>
            <a:ext cx="1501721" cy="1023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54195F-DFD1-0146-9F21-E683FB5097D4}"/>
              </a:ext>
            </a:extLst>
          </p:cNvPr>
          <p:cNvSpPr/>
          <p:nvPr/>
        </p:nvSpPr>
        <p:spPr>
          <a:xfrm>
            <a:off x="3046395" y="2121240"/>
            <a:ext cx="861390" cy="183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E2EA3-F0B3-FE48-B4CE-A231BE68E1CA}"/>
              </a:ext>
            </a:extLst>
          </p:cNvPr>
          <p:cNvSpPr/>
          <p:nvPr/>
        </p:nvSpPr>
        <p:spPr>
          <a:xfrm>
            <a:off x="3198794" y="2273640"/>
            <a:ext cx="1501721" cy="1023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3F0AC7-93CE-2B46-B366-565490E9F8FB}"/>
              </a:ext>
            </a:extLst>
          </p:cNvPr>
          <p:cNvSpPr/>
          <p:nvPr/>
        </p:nvSpPr>
        <p:spPr>
          <a:xfrm>
            <a:off x="4939850" y="2109426"/>
            <a:ext cx="861390" cy="183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4FB213-55B6-144F-8E67-F150E8EB4387}"/>
              </a:ext>
            </a:extLst>
          </p:cNvPr>
          <p:cNvSpPr/>
          <p:nvPr/>
        </p:nvSpPr>
        <p:spPr>
          <a:xfrm>
            <a:off x="5092249" y="2261826"/>
            <a:ext cx="1501721" cy="1023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9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9955F6-47AC-6044-BEB2-C8CFA2ACBB86}"/>
              </a:ext>
            </a:extLst>
          </p:cNvPr>
          <p:cNvSpPr/>
          <p:nvPr/>
        </p:nvSpPr>
        <p:spPr>
          <a:xfrm>
            <a:off x="5561190" y="3256156"/>
            <a:ext cx="3010379" cy="59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Prediction (Many-To-One)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D007F4-C660-D841-89EC-60393A5E8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04" t="11769" r="709" b="-2137"/>
          <a:stretch/>
        </p:blipFill>
        <p:spPr>
          <a:xfrm>
            <a:off x="360209" y="2342603"/>
            <a:ext cx="6915234" cy="40135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4195F-DFD1-0146-9F21-E683FB5097D4}"/>
              </a:ext>
            </a:extLst>
          </p:cNvPr>
          <p:cNvSpPr/>
          <p:nvPr/>
        </p:nvSpPr>
        <p:spPr>
          <a:xfrm>
            <a:off x="3046395" y="2121240"/>
            <a:ext cx="861390" cy="183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E2EA3-F0B3-FE48-B4CE-A231BE68E1CA}"/>
              </a:ext>
            </a:extLst>
          </p:cNvPr>
          <p:cNvSpPr/>
          <p:nvPr/>
        </p:nvSpPr>
        <p:spPr>
          <a:xfrm>
            <a:off x="3198794" y="2273640"/>
            <a:ext cx="1501721" cy="1023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D4016C-B200-0A4A-874A-53AB642ED732}"/>
              </a:ext>
            </a:extLst>
          </p:cNvPr>
          <p:cNvSpPr/>
          <p:nvPr/>
        </p:nvSpPr>
        <p:spPr>
          <a:xfrm>
            <a:off x="1152940" y="2080046"/>
            <a:ext cx="861390" cy="183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1C640-94B3-7C42-8FD4-B6B18C257DFC}"/>
              </a:ext>
            </a:extLst>
          </p:cNvPr>
          <p:cNvSpPr/>
          <p:nvPr/>
        </p:nvSpPr>
        <p:spPr>
          <a:xfrm>
            <a:off x="1305339" y="2232446"/>
            <a:ext cx="1501721" cy="1023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8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 for Sequential Data</a:t>
            </a:r>
          </a:p>
          <a:p>
            <a:endParaRPr lang="en-US" dirty="0"/>
          </a:p>
          <a:p>
            <a:r>
              <a:rPr lang="en-US" dirty="0"/>
              <a:t>Recurrent Neural Networks (RNNs)</a:t>
            </a:r>
          </a:p>
          <a:p>
            <a:endParaRPr lang="en-US" dirty="0"/>
          </a:p>
          <a:p>
            <a:r>
              <a:rPr lang="en-US" dirty="0"/>
              <a:t>Vanishing/Exploding Gradients</a:t>
            </a:r>
          </a:p>
          <a:p>
            <a:endParaRPr lang="en-US" dirty="0"/>
          </a:p>
          <a:p>
            <a:r>
              <a:rPr lang="en-US" dirty="0"/>
              <a:t>Gated RNNs: LSTMs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590228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9955F6-47AC-6044-BEB2-C8CFA2ACBB86}"/>
              </a:ext>
            </a:extLst>
          </p:cNvPr>
          <p:cNvSpPr/>
          <p:nvPr/>
        </p:nvSpPr>
        <p:spPr>
          <a:xfrm>
            <a:off x="5561190" y="3256156"/>
            <a:ext cx="3010379" cy="59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Prediction (Many-To-Many)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D007F4-C660-D841-89EC-60393A5E8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04" t="8854" r="709" b="-2137"/>
          <a:stretch/>
        </p:blipFill>
        <p:spPr>
          <a:xfrm>
            <a:off x="360209" y="2213113"/>
            <a:ext cx="6915234" cy="414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7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9955F6-47AC-6044-BEB2-C8CFA2ACBB86}"/>
              </a:ext>
            </a:extLst>
          </p:cNvPr>
          <p:cNvSpPr/>
          <p:nvPr/>
        </p:nvSpPr>
        <p:spPr>
          <a:xfrm>
            <a:off x="5561190" y="3256156"/>
            <a:ext cx="3010379" cy="59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Prediction for Time Step 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D007F4-C660-D841-89EC-60393A5E8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04" t="8854" r="709" b="-2137"/>
          <a:stretch/>
        </p:blipFill>
        <p:spPr>
          <a:xfrm>
            <a:off x="360209" y="2213113"/>
            <a:ext cx="6915234" cy="4143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9AB40D-FC9F-684F-8E9C-F1FE04892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4" r="73501" b="79554"/>
          <a:stretch/>
        </p:blipFill>
        <p:spPr>
          <a:xfrm>
            <a:off x="3553088" y="1590111"/>
            <a:ext cx="1562251" cy="552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FD259-235D-A647-9D55-CA7A050E6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9" t="49374" r="1553" b="11904"/>
          <a:stretch/>
        </p:blipFill>
        <p:spPr>
          <a:xfrm>
            <a:off x="7714351" y="3071799"/>
            <a:ext cx="3130935" cy="1565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C70B4-91B3-9145-9874-801C28F2A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9" t="60381" r="23302" b="25823"/>
          <a:stretch/>
        </p:blipFill>
        <p:spPr>
          <a:xfrm>
            <a:off x="5330728" y="1555054"/>
            <a:ext cx="808270" cy="557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75E3C0-EE72-E144-8E9D-06E0B9CE0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8" t="49374" r="34073" b="11904"/>
          <a:stretch/>
        </p:blipFill>
        <p:spPr>
          <a:xfrm>
            <a:off x="6513412" y="1388902"/>
            <a:ext cx="5532815" cy="13448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B72233-03F8-7C4D-83AF-47287C2BED71}"/>
              </a:ext>
            </a:extLst>
          </p:cNvPr>
          <p:cNvSpPr/>
          <p:nvPr/>
        </p:nvSpPr>
        <p:spPr>
          <a:xfrm>
            <a:off x="3592845" y="2332382"/>
            <a:ext cx="488826" cy="5435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338DFC-8D8B-EE4F-A8FC-015C1336FB4E}"/>
              </a:ext>
            </a:extLst>
          </p:cNvPr>
          <p:cNvSpPr/>
          <p:nvPr/>
        </p:nvSpPr>
        <p:spPr>
          <a:xfrm>
            <a:off x="3539837" y="1677435"/>
            <a:ext cx="422563" cy="4722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981357-B1C3-AF45-9A8D-DBED27AF7F40}"/>
              </a:ext>
            </a:extLst>
          </p:cNvPr>
          <p:cNvSpPr/>
          <p:nvPr/>
        </p:nvSpPr>
        <p:spPr>
          <a:xfrm>
            <a:off x="3013103" y="3209371"/>
            <a:ext cx="724010" cy="543535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3BE361-CD0E-0D46-AADA-7BCFFE137A2F}"/>
              </a:ext>
            </a:extLst>
          </p:cNvPr>
          <p:cNvSpPr/>
          <p:nvPr/>
        </p:nvSpPr>
        <p:spPr>
          <a:xfrm>
            <a:off x="4164537" y="1690688"/>
            <a:ext cx="632750" cy="45901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8F149E-9EFF-894B-B9E5-0121B8FDB0F5}"/>
              </a:ext>
            </a:extLst>
          </p:cNvPr>
          <p:cNvSpPr/>
          <p:nvPr/>
        </p:nvSpPr>
        <p:spPr>
          <a:xfrm>
            <a:off x="4745980" y="1683322"/>
            <a:ext cx="369359" cy="459018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0F5CE2-08F7-244F-BF58-8B11704D42FE}"/>
              </a:ext>
            </a:extLst>
          </p:cNvPr>
          <p:cNvSpPr/>
          <p:nvPr/>
        </p:nvSpPr>
        <p:spPr>
          <a:xfrm>
            <a:off x="3883739" y="3617842"/>
            <a:ext cx="396713" cy="556591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A83844-015D-0348-96AC-4999E8710953}"/>
              </a:ext>
            </a:extLst>
          </p:cNvPr>
          <p:cNvSpPr/>
          <p:nvPr/>
        </p:nvSpPr>
        <p:spPr>
          <a:xfrm>
            <a:off x="6554845" y="1432407"/>
            <a:ext cx="2999972" cy="130132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EDC4-F0ED-9A4E-B6A6-8DBC9897F124}"/>
              </a:ext>
            </a:extLst>
          </p:cNvPr>
          <p:cNvSpPr/>
          <p:nvPr/>
        </p:nvSpPr>
        <p:spPr>
          <a:xfrm>
            <a:off x="11169971" y="1432406"/>
            <a:ext cx="843091" cy="1032497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9955F6-47AC-6044-BEB2-C8CFA2ACBB86}"/>
              </a:ext>
            </a:extLst>
          </p:cNvPr>
          <p:cNvSpPr/>
          <p:nvPr/>
        </p:nvSpPr>
        <p:spPr>
          <a:xfrm>
            <a:off x="5561190" y="3256156"/>
            <a:ext cx="3010379" cy="59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76461-89C8-4B42-8A5B-0BB02B7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Calculate Prediction Error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EB35-665D-0543-BF01-D35C4F1B6C0A}"/>
              </a:ext>
            </a:extLst>
          </p:cNvPr>
          <p:cNvSpPr/>
          <p:nvPr/>
        </p:nvSpPr>
        <p:spPr>
          <a:xfrm>
            <a:off x="5418667" y="6427718"/>
            <a:ext cx="6773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http://cs231n.stanford.edu/slides/2017/cs231n_2017_lecture10.pdf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5D59E-A891-3F4D-8D1D-E70EAA3D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67" y="2246979"/>
            <a:ext cx="9194800" cy="4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34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31F0-9381-924F-AB9D-FFCE4F8A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Calculate Prediction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2D69-D189-5D49-95BB-50D6994C1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5AFA0-E16B-294C-A757-0154F6D3CBCF}"/>
              </a:ext>
            </a:extLst>
          </p:cNvPr>
          <p:cNvSpPr/>
          <p:nvPr/>
        </p:nvSpPr>
        <p:spPr>
          <a:xfrm>
            <a:off x="5418667" y="6427718"/>
            <a:ext cx="6773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http://cs231n.stanford.edu/slides/2017/cs231n_2017_lecture10.pdf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B784AD-A51F-7B41-874E-ADC472E344EA}"/>
              </a:ext>
            </a:extLst>
          </p:cNvPr>
          <p:cNvGrpSpPr/>
          <p:nvPr/>
        </p:nvGrpSpPr>
        <p:grpSpPr>
          <a:xfrm>
            <a:off x="838200" y="1233403"/>
            <a:ext cx="9498625" cy="5030431"/>
            <a:chOff x="838200" y="1233403"/>
            <a:chExt cx="9498625" cy="50304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0C1FA6-791A-104A-8EC8-CCF38792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2" y="1348759"/>
              <a:ext cx="9066823" cy="49150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8700D2-D96A-D640-A97C-A4AA4C930BD0}"/>
                </a:ext>
              </a:extLst>
            </p:cNvPr>
            <p:cNvSpPr/>
            <p:nvPr/>
          </p:nvSpPr>
          <p:spPr>
            <a:xfrm>
              <a:off x="838200" y="1422400"/>
              <a:ext cx="430953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E79665-3201-7147-85A7-C00ED9B181AF}"/>
                </a:ext>
              </a:extLst>
            </p:cNvPr>
            <p:cNvSpPr/>
            <p:nvPr/>
          </p:nvSpPr>
          <p:spPr>
            <a:xfrm>
              <a:off x="4986867" y="1276924"/>
              <a:ext cx="1837266" cy="856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885AB4-C41C-C04F-97B5-1756BB61A7C7}"/>
                </a:ext>
              </a:extLst>
            </p:cNvPr>
            <p:cNvSpPr/>
            <p:nvPr/>
          </p:nvSpPr>
          <p:spPr>
            <a:xfrm>
              <a:off x="6743213" y="1233403"/>
              <a:ext cx="1520254" cy="856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7074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31F0-9381-924F-AB9D-FFCE4F8A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Gradient Descent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5AFA0-E16B-294C-A757-0154F6D3CBCF}"/>
              </a:ext>
            </a:extLst>
          </p:cNvPr>
          <p:cNvSpPr/>
          <p:nvPr/>
        </p:nvSpPr>
        <p:spPr>
          <a:xfrm>
            <a:off x="5418667" y="6427718"/>
            <a:ext cx="6773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http://cs231n.stanford.edu/slides/2017/cs231n_2017_lecture10.pdf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B784AD-A51F-7B41-874E-ADC472E344EA}"/>
              </a:ext>
            </a:extLst>
          </p:cNvPr>
          <p:cNvGrpSpPr/>
          <p:nvPr/>
        </p:nvGrpSpPr>
        <p:grpSpPr>
          <a:xfrm>
            <a:off x="838200" y="1233403"/>
            <a:ext cx="9498625" cy="5030431"/>
            <a:chOff x="838200" y="1233403"/>
            <a:chExt cx="9498625" cy="50304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0C1FA6-791A-104A-8EC8-CCF38792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2" y="1348759"/>
              <a:ext cx="9066823" cy="49150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8700D2-D96A-D640-A97C-A4AA4C930BD0}"/>
                </a:ext>
              </a:extLst>
            </p:cNvPr>
            <p:cNvSpPr/>
            <p:nvPr/>
          </p:nvSpPr>
          <p:spPr>
            <a:xfrm>
              <a:off x="838200" y="1422400"/>
              <a:ext cx="430953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E79665-3201-7147-85A7-C00ED9B181AF}"/>
                </a:ext>
              </a:extLst>
            </p:cNvPr>
            <p:cNvSpPr/>
            <p:nvPr/>
          </p:nvSpPr>
          <p:spPr>
            <a:xfrm>
              <a:off x="4986867" y="1276924"/>
              <a:ext cx="1837266" cy="856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885AB4-C41C-C04F-97B5-1756BB61A7C7}"/>
                </a:ext>
              </a:extLst>
            </p:cNvPr>
            <p:cNvSpPr/>
            <p:nvPr/>
          </p:nvSpPr>
          <p:spPr>
            <a:xfrm>
              <a:off x="6743213" y="1233403"/>
              <a:ext cx="1520254" cy="856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2D69-D189-5D49-95BB-50D6994C1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Compute gradients through usual backpropagation</a:t>
            </a:r>
          </a:p>
          <a:p>
            <a:r>
              <a:rPr lang="en-US" sz="1800" dirty="0"/>
              <a:t>Update shared weights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3842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25C1-9F2A-ED49-9B03-66FAB664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693E-6A21-E14E-B4E9-1012040DE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Which characters are predicted correctly?</a:t>
            </a:r>
          </a:p>
          <a:p>
            <a:r>
              <a:rPr lang="en-US" sz="2400" dirty="0"/>
              <a:t>Which characters are predicted incorrectly?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58E24-89EE-314E-A5FF-21E4FEE6A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7"/>
          <a:stretch/>
        </p:blipFill>
        <p:spPr>
          <a:xfrm>
            <a:off x="6903152" y="578749"/>
            <a:ext cx="4997300" cy="5704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54FC82-2A76-C145-8698-F720B1C39649}"/>
              </a:ext>
            </a:extLst>
          </p:cNvPr>
          <p:cNvSpPr/>
          <p:nvPr/>
        </p:nvSpPr>
        <p:spPr>
          <a:xfrm>
            <a:off x="5549348" y="6389277"/>
            <a:ext cx="6642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http://cs231n.stanford.edu/slides/2017/cs231n_2017_lecture10.pdf</a:t>
            </a:r>
          </a:p>
        </p:txBody>
      </p:sp>
    </p:spTree>
    <p:extLst>
      <p:ext uri="{BB962C8B-B14F-4D97-AF65-F5344CB8AC3E}">
        <p14:creationId xmlns:p14="http://schemas.microsoft.com/office/powerpoint/2010/main" val="393480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RNN: Example of Many-To-One Architecture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2FE4C-8250-2847-AE40-7DD85DAC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66" y="1532260"/>
            <a:ext cx="6505730" cy="48195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4EF1BC-D01E-0240-9E06-E070EE1FE4C3}"/>
              </a:ext>
            </a:extLst>
          </p:cNvPr>
          <p:cNvSpPr/>
          <p:nvPr/>
        </p:nvSpPr>
        <p:spPr>
          <a:xfrm>
            <a:off x="4332158" y="6351762"/>
            <a:ext cx="7859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Slide Credit: Deep Learning, 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Ian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Goodfellow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Yoshua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Bengio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, and Aaron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Courville</a:t>
            </a:r>
            <a:endParaRPr lang="en-US" b="0" i="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1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RNN: Example of One-To-Many Architecture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4EF1BC-D01E-0240-9E06-E070EE1FE4C3}"/>
              </a:ext>
            </a:extLst>
          </p:cNvPr>
          <p:cNvSpPr/>
          <p:nvPr/>
        </p:nvSpPr>
        <p:spPr>
          <a:xfrm>
            <a:off x="4332158" y="6351762"/>
            <a:ext cx="7859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Slide Credit: Deep Learning, 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Ian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Goodfellow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Yoshua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Bengio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, and Aaron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Courville</a:t>
            </a:r>
            <a:endParaRPr lang="en-US" b="0" i="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82E77-7EB6-1245-ACD3-F8B0E804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14" y="1266945"/>
            <a:ext cx="4887174" cy="50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79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RNN: Example of Many-To-Many Architecture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4EF1BC-D01E-0240-9E06-E070EE1FE4C3}"/>
              </a:ext>
            </a:extLst>
          </p:cNvPr>
          <p:cNvSpPr/>
          <p:nvPr/>
        </p:nvSpPr>
        <p:spPr>
          <a:xfrm>
            <a:off x="4332158" y="6351762"/>
            <a:ext cx="7859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Slide Credit: Deep Learning, 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Ian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Goodfellow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Yoshua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Bengio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, and Aaron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Courville</a:t>
            </a:r>
            <a:endParaRPr lang="en-US" b="0" i="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C2C40-05D5-1B49-8159-2E231EC61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" b="894"/>
          <a:stretch/>
        </p:blipFill>
        <p:spPr>
          <a:xfrm>
            <a:off x="2605740" y="1420909"/>
            <a:ext cx="6987966" cy="49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60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11D9-3383-0142-A0CC-BC80BF94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RNN: Example of Many-To-Many Architecture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4EF1BC-D01E-0240-9E06-E070EE1FE4C3}"/>
              </a:ext>
            </a:extLst>
          </p:cNvPr>
          <p:cNvSpPr/>
          <p:nvPr/>
        </p:nvSpPr>
        <p:spPr>
          <a:xfrm>
            <a:off x="4332158" y="6351762"/>
            <a:ext cx="7859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Slide Credit: Deep Learning, 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Ian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Goodfellow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Yoshua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Bengio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, and Aaron 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Courville</a:t>
            </a:r>
            <a:endParaRPr lang="en-US" b="0" i="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B8F43-FA57-5944-812D-22827964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668" y="1267566"/>
            <a:ext cx="4619813" cy="50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9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 for Sequential Data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Networks (RNNs)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Vanishing/Exploding Gradients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Gated RNNs: LSTMs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931818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FDC3-D988-7640-963E-308F0C63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RNN Variants for Various Sequential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6C214-E4A1-CB48-A70F-69E3DFDA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B7CE3-EA87-204C-8276-B0A41FC7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43" y="1762514"/>
            <a:ext cx="7170606" cy="45739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11278D-70E5-444B-8CC7-0C4F99E2F3A2}"/>
              </a:ext>
            </a:extLst>
          </p:cNvPr>
          <p:cNvSpPr/>
          <p:nvPr/>
        </p:nvSpPr>
        <p:spPr>
          <a:xfrm>
            <a:off x="6876017" y="6408280"/>
            <a:ext cx="517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slazebni.cs.illinois.edu</a:t>
            </a:r>
            <a:r>
              <a:rPr lang="en-US" dirty="0"/>
              <a:t>/spring17/lec02_rnn.pdf</a:t>
            </a:r>
          </a:p>
        </p:txBody>
      </p:sp>
    </p:spTree>
    <p:extLst>
      <p:ext uri="{BB962C8B-B14F-4D97-AF65-F5344CB8AC3E}">
        <p14:creationId xmlns:p14="http://schemas.microsoft.com/office/powerpoint/2010/main" val="2436637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35C04-0E11-7046-BB25-E39A4EFB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of Different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1C6D-E6A5-8446-91BF-C5CCAC0E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59168-9F6B-1E49-AC3D-CD5FB984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66" y="1526727"/>
            <a:ext cx="4256156" cy="4788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C31C59-CFEF-8D41-8A79-0F71E01B053A}"/>
              </a:ext>
            </a:extLst>
          </p:cNvPr>
          <p:cNvSpPr/>
          <p:nvPr/>
        </p:nvSpPr>
        <p:spPr>
          <a:xfrm>
            <a:off x="5685182" y="6423025"/>
            <a:ext cx="6427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http://cs231n.stanford.edu/slides/2016/winter1516_lecture10.pdf</a:t>
            </a:r>
          </a:p>
        </p:txBody>
      </p:sp>
    </p:spTree>
    <p:extLst>
      <p:ext uri="{BB962C8B-B14F-4D97-AF65-F5344CB8AC3E}">
        <p14:creationId xmlns:p14="http://schemas.microsoft.com/office/powerpoint/2010/main" val="3081937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for Sequential Data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Networks (RNNs)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Vanishing/Exploding Gradients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Gated RNNs: LSTMs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796248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D668-A934-014C-8D84-8D31D6C3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Practice, Do Not Use Vanilla RNN…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556B-C640-0E47-ADD0-156D656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Long-term dependencies; e.g., </a:t>
            </a:r>
          </a:p>
          <a:p>
            <a:pPr lvl="1"/>
            <a:r>
              <a:rPr lang="en-US" dirty="0"/>
              <a:t>Vanishing gradient: a product of numbers less than 1  shrinks to zero </a:t>
            </a:r>
          </a:p>
          <a:p>
            <a:pPr lvl="1"/>
            <a:r>
              <a:rPr lang="en-US" dirty="0"/>
              <a:t>Exploding gradient: a product of numbers greater than 1  explodes to infinity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547C3-5DBE-4543-9C17-E4C0ACD8EE91}"/>
              </a:ext>
            </a:extLst>
          </p:cNvPr>
          <p:cNvSpPr txBox="1"/>
          <p:nvPr/>
        </p:nvSpPr>
        <p:spPr>
          <a:xfrm>
            <a:off x="10507666" y="5761177"/>
            <a:ext cx="213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Hochreiter</a:t>
            </a:r>
            <a:r>
              <a:rPr lang="en-US" dirty="0"/>
              <a:t> 1991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085E7-CE1F-8F4B-8809-4C9D447F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397" y="1793961"/>
            <a:ext cx="6289055" cy="5091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9C0880-E31E-984B-8AA7-79767E7266C7}"/>
              </a:ext>
            </a:extLst>
          </p:cNvPr>
          <p:cNvSpPr/>
          <p:nvPr/>
        </p:nvSpPr>
        <p:spPr>
          <a:xfrm>
            <a:off x="3334603" y="6427718"/>
            <a:ext cx="8857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/blog/2017/12/introduction-to-recurrent-neural-networks/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D2AE59-66C2-BF46-B8BF-94E8EE775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18"/>
          <a:stretch/>
        </p:blipFill>
        <p:spPr>
          <a:xfrm>
            <a:off x="5470825" y="3090261"/>
            <a:ext cx="1250350" cy="28307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C5A6C3-5E0A-154B-9806-CC86A945B302}"/>
              </a:ext>
            </a:extLst>
          </p:cNvPr>
          <p:cNvSpPr/>
          <p:nvPr/>
        </p:nvSpPr>
        <p:spPr>
          <a:xfrm>
            <a:off x="1921565" y="6080780"/>
            <a:ext cx="14777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Razvan Pascanu, Tomas Mikolov, 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; On the difficulty of training Recurrent Neural Networks; 2012</a:t>
            </a:r>
          </a:p>
        </p:txBody>
      </p:sp>
    </p:spTree>
    <p:extLst>
      <p:ext uri="{BB962C8B-B14F-4D97-AF65-F5344CB8AC3E}">
        <p14:creationId xmlns:p14="http://schemas.microsoft.com/office/powerpoint/2010/main" val="378387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D668-A934-014C-8D84-8D31D6C3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Gradient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556B-C640-0E47-ADD0-156D656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Truncated backpropagation through time (TBPTT): clip gradients above a given threshold</a:t>
            </a:r>
          </a:p>
        </p:txBody>
      </p:sp>
    </p:spTree>
    <p:extLst>
      <p:ext uri="{BB962C8B-B14F-4D97-AF65-F5344CB8AC3E}">
        <p14:creationId xmlns:p14="http://schemas.microsoft.com/office/powerpoint/2010/main" val="3140733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D668-A934-014C-8D84-8D31D6C3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Solution…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556B-C640-0E47-ADD0-156D656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Many, but popular solution is </a:t>
            </a:r>
            <a:r>
              <a:rPr lang="en-US" dirty="0" err="1"/>
              <a:t>modying</a:t>
            </a:r>
            <a:r>
              <a:rPr lang="en-US" dirty="0"/>
              <a:t> RNN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19832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for Sequential Data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Networks (RNNs)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Vanishing/Exploding Gradients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Gated RNNs: LSTMs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325077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8CB8-F29F-EE46-B28F-FD50AEE8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Long Short-Term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E0BC4-EAC3-704E-A53E-565350A90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Repeating module has a different structure in LSTM than RNN.</a:t>
            </a:r>
          </a:p>
          <a:p>
            <a:r>
              <a:rPr lang="en-US" dirty="0"/>
              <a:t>Instead of having a single neural network layer, there are four, interacting in a very special 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85AB1-997D-0F44-B908-356DD14C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75" y="3183579"/>
            <a:ext cx="7328849" cy="32368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CAC2D-1A5B-7C4D-9B94-73D3A4812128}"/>
              </a:ext>
            </a:extLst>
          </p:cNvPr>
          <p:cNvSpPr/>
          <p:nvPr/>
        </p:nvSpPr>
        <p:spPr>
          <a:xfrm>
            <a:off x="6197621" y="6420428"/>
            <a:ext cx="596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742608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F518-E955-4149-8C6C-A66F3D78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Long Short-Term Memory (LSTM)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2A006-13AB-6243-8F4B-AB617E70D461}"/>
              </a:ext>
            </a:extLst>
          </p:cNvPr>
          <p:cNvSpPr txBox="1"/>
          <p:nvPr/>
        </p:nvSpPr>
        <p:spPr>
          <a:xfrm>
            <a:off x="5587186" y="6117767"/>
            <a:ext cx="65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http://cs231n.stanford.edu/slides/2017/cs231n_2017_lecture10.pdf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466EE-46C3-A449-B8FD-CF0351DE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52" y="1690688"/>
            <a:ext cx="8816136" cy="4402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B68860-4A10-FA4C-B366-3DAC74053559}"/>
              </a:ext>
            </a:extLst>
          </p:cNvPr>
          <p:cNvSpPr/>
          <p:nvPr/>
        </p:nvSpPr>
        <p:spPr>
          <a:xfrm>
            <a:off x="1968709" y="6432938"/>
            <a:ext cx="10223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 Credit: http://</a:t>
            </a:r>
            <a:r>
              <a:rPr lang="en-US" dirty="0" err="1"/>
              <a:t>adventuresinmachinelearning.com</a:t>
            </a:r>
            <a:r>
              <a:rPr lang="en-US" dirty="0"/>
              <a:t>/recurrent-neural-networks-</a:t>
            </a:r>
            <a:r>
              <a:rPr lang="en-US" dirty="0" err="1"/>
              <a:t>lstm</a:t>
            </a:r>
            <a:r>
              <a:rPr lang="en-US" dirty="0"/>
              <a:t>-tutorial-</a:t>
            </a:r>
            <a:r>
              <a:rPr lang="en-US" dirty="0" err="1"/>
              <a:t>tensorflow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12900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F518-E955-4149-8C6C-A66F3D78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Long Short-Term Memory (LSTM)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2A006-13AB-6243-8F4B-AB617E70D461}"/>
              </a:ext>
            </a:extLst>
          </p:cNvPr>
          <p:cNvSpPr txBox="1"/>
          <p:nvPr/>
        </p:nvSpPr>
        <p:spPr>
          <a:xfrm>
            <a:off x="5587186" y="6117767"/>
            <a:ext cx="65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http://cs231n.stanford.edu/slides/2017/cs231n_2017_lecture10.pdf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466EE-46C3-A449-B8FD-CF0351DE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52" y="1690688"/>
            <a:ext cx="8816136" cy="4402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B68860-4A10-FA4C-B366-3DAC74053559}"/>
              </a:ext>
            </a:extLst>
          </p:cNvPr>
          <p:cNvSpPr/>
          <p:nvPr/>
        </p:nvSpPr>
        <p:spPr>
          <a:xfrm>
            <a:off x="1968709" y="6432938"/>
            <a:ext cx="10223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 Credit: http://</a:t>
            </a:r>
            <a:r>
              <a:rPr lang="en-US" dirty="0" err="1"/>
              <a:t>adventuresinmachinelearning.com</a:t>
            </a:r>
            <a:r>
              <a:rPr lang="en-US" dirty="0"/>
              <a:t>/recurrent-neural-networks-</a:t>
            </a:r>
            <a:r>
              <a:rPr lang="en-US" dirty="0" err="1"/>
              <a:t>lstm</a:t>
            </a:r>
            <a:r>
              <a:rPr lang="en-US" dirty="0"/>
              <a:t>-tutorial-</a:t>
            </a:r>
            <a:r>
              <a:rPr lang="en-US" dirty="0" err="1"/>
              <a:t>tensorflow</a:t>
            </a:r>
            <a:r>
              <a:rPr lang="en-US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2FB5C-2F2E-3C49-820F-2495FBCD5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" t="2794" r="58130" b="1"/>
          <a:stretch/>
        </p:blipFill>
        <p:spPr>
          <a:xfrm>
            <a:off x="9085892" y="1443578"/>
            <a:ext cx="2737099" cy="269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D46FB-A51A-AB4A-83B5-A3F1B51CD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29" t="2915"/>
          <a:stretch/>
        </p:blipFill>
        <p:spPr>
          <a:xfrm>
            <a:off x="9085892" y="3581139"/>
            <a:ext cx="2970445" cy="25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CCAA8F-B567-0A45-9CBB-0AC33CCC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527" y="3619988"/>
            <a:ext cx="5414963" cy="2707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3CA5F-0CEA-734A-A7EF-F1AE9D97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Definition: Data of Arbitrary Length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20208-782D-D94E-9E1E-B24E60F8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26" y="1850952"/>
            <a:ext cx="5199510" cy="4444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B6E21-1D32-DA44-B98B-8FC1FD8855CD}"/>
              </a:ext>
            </a:extLst>
          </p:cNvPr>
          <p:cNvSpPr/>
          <p:nvPr/>
        </p:nvSpPr>
        <p:spPr>
          <a:xfrm>
            <a:off x="2490923" y="1430989"/>
            <a:ext cx="161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e.g., Document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97AC4-97BB-7E4E-86DF-359348A23B50}"/>
              </a:ext>
            </a:extLst>
          </p:cNvPr>
          <p:cNvSpPr/>
          <p:nvPr/>
        </p:nvSpPr>
        <p:spPr>
          <a:xfrm>
            <a:off x="8504743" y="1425450"/>
            <a:ext cx="1302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e.g., Images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06739C-DD85-F543-8721-D1B993BE704B}"/>
              </a:ext>
            </a:extLst>
          </p:cNvPr>
          <p:cNvSpPr/>
          <p:nvPr/>
        </p:nvSpPr>
        <p:spPr>
          <a:xfrm>
            <a:off x="15720380" y="1806059"/>
            <a:ext cx="1302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e.g., Images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F3EA6-A9FE-224F-A20A-6BC999E4532D}"/>
              </a:ext>
            </a:extLst>
          </p:cNvPr>
          <p:cNvSpPr/>
          <p:nvPr/>
        </p:nvSpPr>
        <p:spPr>
          <a:xfrm>
            <a:off x="8045385" y="3340227"/>
            <a:ext cx="2221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e.g., Time-Series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33EA75-B927-2A4F-A6CE-518ECB41D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52" y="1795566"/>
            <a:ext cx="2096139" cy="13948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6F2BDA-808D-3A4C-B592-C8EA49F5B617}"/>
              </a:ext>
            </a:extLst>
          </p:cNvPr>
          <p:cNvSpPr/>
          <p:nvPr/>
        </p:nvSpPr>
        <p:spPr>
          <a:xfrm>
            <a:off x="2656929" y="6378834"/>
            <a:ext cx="7150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e.g., sentences, audio samples, brain waves, radio waves, air temperature</a:t>
            </a:r>
          </a:p>
        </p:txBody>
      </p:sp>
    </p:spTree>
    <p:extLst>
      <p:ext uri="{BB962C8B-B14F-4D97-AF65-F5344CB8AC3E}">
        <p14:creationId xmlns:p14="http://schemas.microsoft.com/office/powerpoint/2010/main" val="95979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F518-E955-4149-8C6C-A66F3D78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Long Short-Term Memory (LSTM)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2A006-13AB-6243-8F4B-AB617E70D461}"/>
              </a:ext>
            </a:extLst>
          </p:cNvPr>
          <p:cNvSpPr txBox="1"/>
          <p:nvPr/>
        </p:nvSpPr>
        <p:spPr>
          <a:xfrm>
            <a:off x="5799220" y="6117767"/>
            <a:ext cx="65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Hochreiter</a:t>
            </a:r>
            <a:r>
              <a:rPr lang="en-US" dirty="0"/>
              <a:t> and J. </a:t>
            </a:r>
            <a:r>
              <a:rPr lang="en-US" dirty="0" err="1"/>
              <a:t>Schmidhuber</a:t>
            </a:r>
            <a:r>
              <a:rPr lang="en-US" dirty="0"/>
              <a:t>; Long Short-Term Memory; 1997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466EE-46C3-A449-B8FD-CF0351DE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52" y="1690688"/>
            <a:ext cx="8816136" cy="4402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B68860-4A10-FA4C-B366-3DAC74053559}"/>
              </a:ext>
            </a:extLst>
          </p:cNvPr>
          <p:cNvSpPr/>
          <p:nvPr/>
        </p:nvSpPr>
        <p:spPr>
          <a:xfrm>
            <a:off x="1968709" y="6432938"/>
            <a:ext cx="10223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 Credit: http://</a:t>
            </a:r>
            <a:r>
              <a:rPr lang="en-US" dirty="0" err="1"/>
              <a:t>adventuresinmachinelearning.com</a:t>
            </a:r>
            <a:r>
              <a:rPr lang="en-US" dirty="0"/>
              <a:t>/recurrent-neural-networks-</a:t>
            </a:r>
            <a:r>
              <a:rPr lang="en-US" dirty="0" err="1"/>
              <a:t>lstm</a:t>
            </a:r>
            <a:r>
              <a:rPr lang="en-US" dirty="0"/>
              <a:t>-tutorial-</a:t>
            </a:r>
            <a:r>
              <a:rPr lang="en-US" dirty="0" err="1"/>
              <a:t>tensorflow</a:t>
            </a:r>
            <a:r>
              <a:rPr lang="en-US" dirty="0"/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11721-0747-644F-BC94-84253A681A98}"/>
              </a:ext>
            </a:extLst>
          </p:cNvPr>
          <p:cNvSpPr/>
          <p:nvPr/>
        </p:nvSpPr>
        <p:spPr>
          <a:xfrm>
            <a:off x="6096000" y="2780115"/>
            <a:ext cx="1590261" cy="30224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42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1690-127D-CD44-ADA5-CAEC18C0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Long Short-Term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44F4-7DD3-A14F-8219-F0B9A810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36231"/>
            <a:ext cx="8548557" cy="4240732"/>
          </a:xfrm>
        </p:spPr>
        <p:txBody>
          <a:bodyPr>
            <a:normAutofit fontScale="92500"/>
          </a:bodyPr>
          <a:lstStyle/>
          <a:p>
            <a:r>
              <a:rPr lang="en-US" dirty="0"/>
              <a:t>Key ingredient: new variable 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is inner state of the LSTM cell</a:t>
            </a:r>
          </a:p>
          <a:p>
            <a:r>
              <a:rPr lang="en-US" dirty="0"/>
              <a:t>Forget gate: multiplied by s</a:t>
            </a:r>
            <a:r>
              <a:rPr lang="en-US" baseline="-25000" dirty="0"/>
              <a:t>t-1</a:t>
            </a:r>
            <a:r>
              <a:rPr lang="en-US" dirty="0"/>
              <a:t> to determine which previous states to remember (i.e. forget gate output near 1) and which to forget (i.e. forget gate output near 0). </a:t>
            </a:r>
          </a:p>
          <a:p>
            <a:r>
              <a:rPr lang="en-US" dirty="0"/>
              <a:t>e.g., learn who “she” refers to in the sentence “Clare took Helen to Paris and she was very grateful”</a:t>
            </a:r>
          </a:p>
          <a:p>
            <a:pPr lvl="1"/>
            <a:r>
              <a:rPr lang="en-US" dirty="0"/>
              <a:t>Goal: forget the subject “Clare” and replace with subject “Helen”. </a:t>
            </a:r>
          </a:p>
          <a:p>
            <a:pPr lvl="1"/>
            <a:r>
              <a:rPr lang="en-US" dirty="0"/>
              <a:t>By adding the forget-gate to the input, rather than multiplying, the issue of vanishing gradients is reduced.</a:t>
            </a:r>
            <a:br>
              <a:rPr lang="en-US" dirty="0"/>
            </a:b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F5934-286A-884A-A56B-DAE5795F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757" y="1936230"/>
            <a:ext cx="2082800" cy="433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531E5E-14C0-3C41-8A53-ED2540A9A3DA}"/>
              </a:ext>
            </a:extLst>
          </p:cNvPr>
          <p:cNvSpPr/>
          <p:nvPr/>
        </p:nvSpPr>
        <p:spPr>
          <a:xfrm>
            <a:off x="1968709" y="6432938"/>
            <a:ext cx="10223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 Credit: http://</a:t>
            </a:r>
            <a:r>
              <a:rPr lang="en-US" dirty="0" err="1"/>
              <a:t>adventuresinmachinelearning.com</a:t>
            </a:r>
            <a:r>
              <a:rPr lang="en-US" dirty="0"/>
              <a:t>/recurrent-neural-networks-</a:t>
            </a:r>
            <a:r>
              <a:rPr lang="en-US" dirty="0" err="1"/>
              <a:t>lstm</a:t>
            </a:r>
            <a:r>
              <a:rPr lang="en-US" dirty="0"/>
              <a:t>-tutorial-</a:t>
            </a:r>
            <a:r>
              <a:rPr lang="en-US" dirty="0" err="1"/>
              <a:t>tensorflow</a:t>
            </a:r>
            <a:r>
              <a:rPr lang="en-US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898A6-B99B-BF4F-87F2-D508D4CD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709" y="5679665"/>
            <a:ext cx="2656300" cy="497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A5B6B-0E1E-6347-948A-C6A6782B5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77" y="5443199"/>
            <a:ext cx="1423687" cy="89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7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for Sequential Data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Networks (RNNs)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Vanishing/Exploding Gradients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Gated RNNs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: LSTMs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43324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CA5F-0CEA-734A-A7EF-F1AE9D97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Applications: One-to-Many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9DD0-5619-5A46-9BC1-8C45EF67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Input</a:t>
            </a:r>
            <a:r>
              <a:rPr lang="en-US" sz="2000" dirty="0"/>
              <a:t>: fixed-size</a:t>
            </a:r>
          </a:p>
          <a:p>
            <a:r>
              <a:rPr lang="en-US" sz="2000" b="1" dirty="0"/>
              <a:t>Output</a:t>
            </a:r>
            <a:r>
              <a:rPr lang="en-US" sz="2000" dirty="0"/>
              <a:t>: sequence</a:t>
            </a:r>
          </a:p>
          <a:p>
            <a:r>
              <a:rPr lang="en-US" sz="2000" dirty="0"/>
              <a:t>e.g., image captioning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4913A-EEE0-1A42-801F-6ABC0058993B}"/>
              </a:ext>
            </a:extLst>
          </p:cNvPr>
          <p:cNvSpPr/>
          <p:nvPr/>
        </p:nvSpPr>
        <p:spPr>
          <a:xfrm>
            <a:off x="3706898" y="5311926"/>
            <a:ext cx="8485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Captions: https://</a:t>
            </a:r>
            <a:r>
              <a:rPr lang="en-US" dirty="0" err="1"/>
              <a:t>www.microsoft.com</a:t>
            </a:r>
            <a:r>
              <a:rPr lang="en-US" dirty="0"/>
              <a:t>/cognitive-services/</a:t>
            </a:r>
            <a:r>
              <a:rPr lang="en-US" dirty="0" err="1"/>
              <a:t>en</a:t>
            </a:r>
            <a:r>
              <a:rPr lang="en-US" dirty="0"/>
              <a:t>-us/computer-vision-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01E33-34FC-3D42-8437-B8BC3D46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55" y="1829685"/>
            <a:ext cx="8514902" cy="3449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F039A-5574-0E4F-8BF7-E62A19A382C9}"/>
              </a:ext>
            </a:extLst>
          </p:cNvPr>
          <p:cNvSpPr/>
          <p:nvPr/>
        </p:nvSpPr>
        <p:spPr>
          <a:xfrm>
            <a:off x="8957081" y="2511345"/>
            <a:ext cx="2878667" cy="4515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F772C8-7779-604A-BEE7-3AF2CC655B6D}"/>
              </a:ext>
            </a:extLst>
          </p:cNvPr>
          <p:cNvSpPr/>
          <p:nvPr/>
        </p:nvSpPr>
        <p:spPr>
          <a:xfrm>
            <a:off x="260573" y="5780992"/>
            <a:ext cx="11931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other “one-to-many” applications?</a:t>
            </a:r>
          </a:p>
        </p:txBody>
      </p:sp>
    </p:spTree>
    <p:extLst>
      <p:ext uri="{BB962C8B-B14F-4D97-AF65-F5344CB8AC3E}">
        <p14:creationId xmlns:p14="http://schemas.microsoft.com/office/powerpoint/2010/main" val="415842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CA5F-0CEA-734A-A7EF-F1AE9D97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Applications: Many-to-One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9DD0-5619-5A46-9BC1-8C45EF67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45122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Input</a:t>
            </a:r>
            <a:r>
              <a:rPr lang="en-US" sz="2000" dirty="0"/>
              <a:t>: sequence</a:t>
            </a:r>
          </a:p>
          <a:p>
            <a:r>
              <a:rPr lang="en-US" sz="2000" b="1" dirty="0"/>
              <a:t>Output</a:t>
            </a:r>
            <a:r>
              <a:rPr lang="en-US" sz="2000" dirty="0"/>
              <a:t>: fixed-size</a:t>
            </a:r>
          </a:p>
          <a:p>
            <a:r>
              <a:rPr lang="en-US" sz="2000" dirty="0"/>
              <a:t>e.g., sentiment analysis (hate? love?,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F772C8-7779-604A-BEE7-3AF2CC655B6D}"/>
              </a:ext>
            </a:extLst>
          </p:cNvPr>
          <p:cNvSpPr/>
          <p:nvPr/>
        </p:nvSpPr>
        <p:spPr>
          <a:xfrm>
            <a:off x="260573" y="5780992"/>
            <a:ext cx="11931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other “many-to-one” applications?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A4497-20F9-4043-BE16-015AF09A0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51"/>
          <a:stretch/>
        </p:blipFill>
        <p:spPr>
          <a:xfrm>
            <a:off x="3783322" y="1803257"/>
            <a:ext cx="8259930" cy="34240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69B75C-D878-8E48-AB5B-24857D03C48A}"/>
              </a:ext>
            </a:extLst>
          </p:cNvPr>
          <p:cNvSpPr/>
          <p:nvPr/>
        </p:nvSpPr>
        <p:spPr>
          <a:xfrm>
            <a:off x="4998317" y="5227296"/>
            <a:ext cx="597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www.rottentomatoes.com</a:t>
            </a:r>
            <a:r>
              <a:rPr lang="en-US" dirty="0"/>
              <a:t>/m/</a:t>
            </a:r>
            <a:r>
              <a:rPr lang="en-US" dirty="0" err="1"/>
              <a:t>star_wars_the_last_jedi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9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CA5F-0CEA-734A-A7EF-F1AE9D97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Applications: Many-to-Many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9DD0-5619-5A46-9BC1-8C45EF67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Input</a:t>
            </a:r>
            <a:r>
              <a:rPr lang="en-US" sz="2000" dirty="0"/>
              <a:t>: sequence</a:t>
            </a:r>
          </a:p>
          <a:p>
            <a:r>
              <a:rPr lang="en-US" sz="2000" b="1" dirty="0"/>
              <a:t>Output</a:t>
            </a:r>
            <a:r>
              <a:rPr lang="en-US" sz="2000" dirty="0"/>
              <a:t>: sequence</a:t>
            </a:r>
          </a:p>
          <a:p>
            <a:r>
              <a:rPr lang="en-US" sz="2000" dirty="0"/>
              <a:t>e.g., language translation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F772C8-7779-604A-BEE7-3AF2CC655B6D}"/>
              </a:ext>
            </a:extLst>
          </p:cNvPr>
          <p:cNvSpPr/>
          <p:nvPr/>
        </p:nvSpPr>
        <p:spPr>
          <a:xfrm>
            <a:off x="260573" y="5780992"/>
            <a:ext cx="11931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other “many-to-many” applications?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B82F9-01FD-EE4C-AF17-08554BE61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3131455"/>
            <a:ext cx="904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for Sequential Data</a:t>
            </a:r>
          </a:p>
          <a:p>
            <a:endParaRPr lang="en-US" dirty="0"/>
          </a:p>
          <a:p>
            <a:r>
              <a:rPr lang="en-US" dirty="0"/>
              <a:t>Recurrent Neural Networks (RNNs)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Vanishing/Exploding Gradients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Gated RNNs: LSTMs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88894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7033</TotalTime>
  <Words>1844</Words>
  <Application>Microsoft Macintosh PowerPoint</Application>
  <PresentationFormat>Widescreen</PresentationFormat>
  <Paragraphs>285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Times</vt:lpstr>
      <vt:lpstr>Office Theme</vt:lpstr>
      <vt:lpstr>Recurrent Neural Networks</vt:lpstr>
      <vt:lpstr>Review</vt:lpstr>
      <vt:lpstr>Today’s Topics</vt:lpstr>
      <vt:lpstr>Today’s Topics</vt:lpstr>
      <vt:lpstr>Sequence Definition: Data of Arbitrary Length</vt:lpstr>
      <vt:lpstr>Sequence Applications: One-to-Many</vt:lpstr>
      <vt:lpstr>Sequence Applications: Many-to-One</vt:lpstr>
      <vt:lpstr>Sequence Applications: Many-to-Many</vt:lpstr>
      <vt:lpstr>Today’s Topics</vt:lpstr>
      <vt:lpstr>Why Recurrent Neural Networks (RNNs)?</vt:lpstr>
      <vt:lpstr>Why Recurrent Neural Networks (RNNs)?</vt:lpstr>
      <vt:lpstr>RNN</vt:lpstr>
      <vt:lpstr>RNN: Time Step 1</vt:lpstr>
      <vt:lpstr>RNN: Time Step 2</vt:lpstr>
      <vt:lpstr>RNN: Time Step 3</vt:lpstr>
      <vt:lpstr>RNN: And So On…</vt:lpstr>
      <vt:lpstr>RNN: Model Parameters and Inputs</vt:lpstr>
      <vt:lpstr>Why Recurrent Neural Networks (RNNs)?</vt:lpstr>
      <vt:lpstr>Example: Predicting Sequence of Characters</vt:lpstr>
      <vt:lpstr>Example: Write A Wikipedia Page</vt:lpstr>
      <vt:lpstr>Example: Write Like Shakespeare</vt:lpstr>
      <vt:lpstr>Example: Write Code</vt:lpstr>
      <vt:lpstr>Example: Predicting Sequence of Characters</vt:lpstr>
      <vt:lpstr>Example: Predicting Sequence of Characters</vt:lpstr>
      <vt:lpstr>Example: Using tanh as Activation Function</vt:lpstr>
      <vt:lpstr>Example: Forward Pass (time step 1) </vt:lpstr>
      <vt:lpstr>Example: Forward Pass (time step 2) </vt:lpstr>
      <vt:lpstr>Example: Forward Pass (and so on for remaining time steps…) </vt:lpstr>
      <vt:lpstr>Example: Prediction (Many-To-One) </vt:lpstr>
      <vt:lpstr>Example: Prediction (Many-To-Many) </vt:lpstr>
      <vt:lpstr>Example: Prediction for Time Step 2 </vt:lpstr>
      <vt:lpstr>Example: Calculate Prediction Error</vt:lpstr>
      <vt:lpstr>Example: Calculate Prediction Error</vt:lpstr>
      <vt:lpstr>Example: Gradient Descent</vt:lpstr>
      <vt:lpstr>Example: Test Predictions</vt:lpstr>
      <vt:lpstr>RNN: Example of Many-To-One Architecture </vt:lpstr>
      <vt:lpstr>RNN: Example of One-To-Many Architecture </vt:lpstr>
      <vt:lpstr>RNN: Example of Many-To-Many Architecture </vt:lpstr>
      <vt:lpstr>RNN: Example of Many-To-Many Architecture </vt:lpstr>
      <vt:lpstr>RNN Variants for Various Sequential Problems</vt:lpstr>
      <vt:lpstr>RNNs of Different Sizes</vt:lpstr>
      <vt:lpstr>Today’s Topics</vt:lpstr>
      <vt:lpstr>In Practice, Do Not Use Vanilla RNN… Why?</vt:lpstr>
      <vt:lpstr>Exploding Gradient Solution?</vt:lpstr>
      <vt:lpstr>Vanishing Gradient Solution…</vt:lpstr>
      <vt:lpstr>Today’s Topics</vt:lpstr>
      <vt:lpstr>RNN: Long Short-Term Memory (LSTM)</vt:lpstr>
      <vt:lpstr>RNN: Long Short-Term Memory (LSTM)</vt:lpstr>
      <vt:lpstr>RNN: Long Short-Term Memory (LSTM)</vt:lpstr>
      <vt:lpstr>RNN: Long Short-Term Memory (LSTM)</vt:lpstr>
      <vt:lpstr>RNN: Long Short-Term Memory (LSTM)</vt:lpstr>
      <vt:lpstr>Today’s Topics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115</cp:revision>
  <dcterms:created xsi:type="dcterms:W3CDTF">2018-02-28T02:50:59Z</dcterms:created>
  <dcterms:modified xsi:type="dcterms:W3CDTF">2018-04-04T19:41:33Z</dcterms:modified>
</cp:coreProperties>
</file>